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8" r:id="rId5"/>
    <p:sldId id="307" r:id="rId6"/>
    <p:sldId id="308" r:id="rId7"/>
    <p:sldId id="305" r:id="rId8"/>
    <p:sldId id="309" r:id="rId9"/>
    <p:sldId id="310" r:id="rId10"/>
    <p:sldId id="311" r:id="rId11"/>
    <p:sldId id="312" r:id="rId12"/>
    <p:sldId id="313" r:id="rId13"/>
    <p:sldId id="317" r:id="rId14"/>
    <p:sldId id="316" r:id="rId1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71BA0-1E82-41B1-AC96-30C5707E3B40}" v="3" dt="2021-03-28T17:52:04.707"/>
    <p1510:client id="{A0E753F6-0B55-4850-BF57-1510CF27F3CB}" v="62" dt="2021-03-26T11:16:25.393"/>
    <p1510:client id="{EB9127B8-B48F-4430-8323-A47B9ABFE7D4}" v="1" dt="2021-03-29T12:11:09.161"/>
    <p1510:client id="{F5032D8A-0DA5-47D6-A7B6-A9317C6C1542}" v="43" dt="2021-03-25T17:14:1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71795" autoAdjust="0"/>
  </p:normalViewPr>
  <p:slideViewPr>
    <p:cSldViewPr snapToGrid="0">
      <p:cViewPr varScale="1">
        <p:scale>
          <a:sx n="56" d="100"/>
          <a:sy n="56" d="100"/>
        </p:scale>
        <p:origin x="1140" y="48"/>
      </p:cViewPr>
      <p:guideLst>
        <p:guide orient="horz" pos="2160"/>
        <p:guide pos="3840"/>
      </p:guideLst>
    </p:cSldViewPr>
  </p:slideViewPr>
  <p:outlineViewPr>
    <p:cViewPr>
      <p:scale>
        <a:sx n="33" d="100"/>
        <a:sy n="33" d="100"/>
      </p:scale>
      <p:origin x="0" y="-13500"/>
    </p:cViewPr>
  </p:outlineViewPr>
  <p:notesTextViewPr>
    <p:cViewPr>
      <p:scale>
        <a:sx n="100" d="100"/>
        <a:sy n="100" d="100"/>
      </p:scale>
      <p:origin x="0" y="0"/>
    </p:cViewPr>
  </p:notesTextViewPr>
  <p:sorterViewPr>
    <p:cViewPr>
      <p:scale>
        <a:sx n="152" d="100"/>
        <a:sy n="152" d="100"/>
      </p:scale>
      <p:origin x="0" y="-504"/>
    </p:cViewPr>
  </p:sorterViewPr>
  <p:notesViewPr>
    <p:cSldViewPr snapToGrid="0">
      <p:cViewPr varScale="1">
        <p:scale>
          <a:sx n="92" d="100"/>
          <a:sy n="92" d="100"/>
        </p:scale>
        <p:origin x="37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1517CCE9-6C67-4586-8D99-609F50AE8A68}" type="datetimeFigureOut">
              <a:rPr lang="en-GB" smtClean="0"/>
              <a:t>29/06/2021</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BE31A457-10EF-485E-874C-78821798D9FC}" type="slidenum">
              <a:rPr lang="en-GB" smtClean="0"/>
              <a:t>‹#›</a:t>
            </a:fld>
            <a:endParaRPr lang="en-GB"/>
          </a:p>
        </p:txBody>
      </p:sp>
    </p:spTree>
    <p:extLst>
      <p:ext uri="{BB962C8B-B14F-4D97-AF65-F5344CB8AC3E}">
        <p14:creationId xmlns:p14="http://schemas.microsoft.com/office/powerpoint/2010/main" val="1261100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7E69154-BC4C-48CE-8EB7-6733E2176A45}" type="datetimeFigureOut">
              <a:rPr lang="en-GB" smtClean="0"/>
              <a:t>29/06/2021</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FC59622-E6E4-41B6-A8E0-4AFA5F537077}" type="slidenum">
              <a:rPr lang="en-GB" smtClean="0"/>
              <a:t>‹#›</a:t>
            </a:fld>
            <a:endParaRPr lang="en-GB"/>
          </a:p>
        </p:txBody>
      </p:sp>
    </p:spTree>
    <p:extLst>
      <p:ext uri="{BB962C8B-B14F-4D97-AF65-F5344CB8AC3E}">
        <p14:creationId xmlns:p14="http://schemas.microsoft.com/office/powerpoint/2010/main" val="12120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communityeyehealth/2775584826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cs typeface="Calibri"/>
              </a:rPr>
              <a:t>Script: </a:t>
            </a:r>
          </a:p>
          <a:p>
            <a:r>
              <a:rPr lang="en-GB" sz="1600" dirty="0"/>
              <a:t>Hello, my name is Ivana, I am a senior lecturer in the BA Childhood. My area of expertise is supporting children with special educational needs and disabilities. In this session we will talk about diversity and inclusion. We will think about inclusion as a value in education based on children’s rights. And we will also talk about practical strategies how to meet the needs of all children in the classroom and other settings so that they can enjoy play and learn more.</a:t>
            </a:r>
            <a:endParaRPr lang="en-GB" sz="1600"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9FC59622-E6E4-41B6-A8E0-4AFA5F537077}" type="slidenum">
              <a:rPr lang="en-GB" smtClean="0"/>
              <a:t>1</a:t>
            </a:fld>
            <a:endParaRPr lang="en-GB"/>
          </a:p>
        </p:txBody>
      </p:sp>
    </p:spTree>
    <p:extLst>
      <p:ext uri="{BB962C8B-B14F-4D97-AF65-F5344CB8AC3E}">
        <p14:creationId xmlns:p14="http://schemas.microsoft.com/office/powerpoint/2010/main" val="221669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Script:</a:t>
            </a:r>
          </a:p>
          <a:p>
            <a:r>
              <a:rPr lang="en-US" dirty="0">
                <a:cs typeface="Calibri"/>
              </a:rPr>
              <a:t>Well done. Very creative ideas.</a:t>
            </a:r>
          </a:p>
          <a:p>
            <a:r>
              <a:rPr lang="en-US" dirty="0">
                <a:cs typeface="Calibri"/>
              </a:rPr>
              <a:t>So, let's </a:t>
            </a:r>
            <a:r>
              <a:rPr lang="en-GB" dirty="0">
                <a:cs typeface="Calibri"/>
              </a:rPr>
              <a:t>summarise</a:t>
            </a:r>
            <a:r>
              <a:rPr lang="en-US" dirty="0">
                <a:cs typeface="Calibri"/>
              </a:rPr>
              <a:t> some of them.</a:t>
            </a:r>
          </a:p>
          <a:p>
            <a:endParaRPr lang="en-US" dirty="0">
              <a:cs typeface="Calibri"/>
            </a:endParaRPr>
          </a:p>
          <a:p>
            <a:r>
              <a:rPr lang="en-US" dirty="0">
                <a:cs typeface="Calibri"/>
              </a:rPr>
              <a:t>We have these </a:t>
            </a:r>
            <a:r>
              <a:rPr lang="en-GB" dirty="0">
                <a:cs typeface="Calibri"/>
              </a:rPr>
              <a:t>colourful</a:t>
            </a:r>
            <a:r>
              <a:rPr lang="en-US" dirty="0">
                <a:cs typeface="Calibri"/>
              </a:rPr>
              <a:t> pendants here. </a:t>
            </a:r>
          </a:p>
          <a:p>
            <a:r>
              <a:rPr lang="en-US" dirty="0">
                <a:cs typeface="Calibri"/>
              </a:rPr>
              <a:t>They are called </a:t>
            </a:r>
            <a:r>
              <a:rPr lang="en-US" b="1" dirty="0">
                <a:cs typeface="Calibri"/>
              </a:rPr>
              <a:t>chew necklaces</a:t>
            </a:r>
            <a:r>
              <a:rPr lang="en-US" dirty="0">
                <a:cs typeface="Calibri"/>
              </a:rPr>
              <a:t> and that's exactly what they are for. Sometimes children can focus and think better when they can chew something. Maybe some of you like to have a pencil in your mouth when you are working on difficult tasks or when you are nervous. These necklaces are a safe way to provide your brain with the stimulation that it needs, so that you can learn. </a:t>
            </a:r>
          </a:p>
          <a:p>
            <a:endParaRPr lang="en-US" dirty="0">
              <a:cs typeface="Calibri"/>
            </a:endParaRPr>
          </a:p>
          <a:p>
            <a:r>
              <a:rPr lang="en-US" b="1" dirty="0">
                <a:cs typeface="Calibri"/>
              </a:rPr>
              <a:t>The stress ball </a:t>
            </a:r>
            <a:r>
              <a:rPr lang="en-US" dirty="0">
                <a:cs typeface="Calibri"/>
              </a:rPr>
              <a:t>has a very similar function. You can squeeze it when you get frustrated instead of lashing out at your classmates. </a:t>
            </a:r>
          </a:p>
          <a:p>
            <a:endParaRPr lang="en-US" dirty="0">
              <a:cs typeface="Calibri"/>
            </a:endParaRPr>
          </a:p>
          <a:p>
            <a:r>
              <a:rPr lang="en-US" b="1" dirty="0">
                <a:cs typeface="Calibri"/>
              </a:rPr>
              <a:t>Pencil grips </a:t>
            </a:r>
            <a:r>
              <a:rPr lang="en-US" dirty="0">
                <a:cs typeface="Calibri"/>
              </a:rPr>
              <a:t>support children's handwriting skills, so instead of getting upset that a child is not holding their pencil properly we provide the support, like the crates in the previous activity, so that the activity is easier for children and they participate fully. </a:t>
            </a:r>
          </a:p>
          <a:p>
            <a:endParaRPr lang="en-US" dirty="0">
              <a:cs typeface="Calibri"/>
            </a:endParaRPr>
          </a:p>
          <a:p>
            <a:r>
              <a:rPr lang="en-US" b="1" dirty="0">
                <a:cs typeface="Calibri"/>
              </a:rPr>
              <a:t>The drawing ball</a:t>
            </a:r>
            <a:r>
              <a:rPr lang="en-US" dirty="0">
                <a:cs typeface="Calibri"/>
              </a:rPr>
              <a:t> is based n a similar idea, generally it is for younger children whose fine motor skills are not yet physically developed, but it can be very useful for some children with disabilities, for example children with physical disabilities such as cerebral palsy that might have difficulties with holding a regular pencil. Having the drawing ball they can participate in drawing like everyone else. </a:t>
            </a:r>
          </a:p>
        </p:txBody>
      </p:sp>
      <p:sp>
        <p:nvSpPr>
          <p:cNvPr id="4" name="Slide Number Placeholder 3"/>
          <p:cNvSpPr>
            <a:spLocks noGrp="1"/>
          </p:cNvSpPr>
          <p:nvPr>
            <p:ph type="sldNum" sz="quarter" idx="5"/>
          </p:nvPr>
        </p:nvSpPr>
        <p:spPr/>
        <p:txBody>
          <a:bodyPr/>
          <a:lstStyle/>
          <a:p>
            <a:fld id="{9FC59622-E6E4-41B6-A8E0-4AFA5F537077}" type="slidenum">
              <a:rPr lang="en-GB" smtClean="0"/>
              <a:t>10</a:t>
            </a:fld>
            <a:endParaRPr lang="en-GB"/>
          </a:p>
        </p:txBody>
      </p:sp>
    </p:spTree>
    <p:extLst>
      <p:ext uri="{BB962C8B-B14F-4D97-AF65-F5344CB8AC3E}">
        <p14:creationId xmlns:p14="http://schemas.microsoft.com/office/powerpoint/2010/main" val="25605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cs typeface="Calibri"/>
              </a:rPr>
              <a:t>Script: </a:t>
            </a:r>
            <a:endParaRPr lang="en-US" dirty="0">
              <a:cs typeface="Calibri"/>
            </a:endParaRPr>
          </a:p>
          <a:p>
            <a:pPr>
              <a:lnSpc>
                <a:spcPct val="90000"/>
              </a:lnSpc>
              <a:spcBef>
                <a:spcPts val="1000"/>
              </a:spcBef>
            </a:pPr>
            <a:r>
              <a:rPr lang="en-GB" dirty="0">
                <a:cs typeface="Calibri"/>
              </a:rPr>
              <a:t>To summarise the key messages</a:t>
            </a:r>
          </a:p>
          <a:p>
            <a:pPr>
              <a:lnSpc>
                <a:spcPct val="90000"/>
              </a:lnSpc>
              <a:spcBef>
                <a:spcPts val="1000"/>
              </a:spcBef>
            </a:pPr>
            <a:r>
              <a:rPr lang="en-GB" dirty="0">
                <a:cs typeface="Calibri"/>
              </a:rPr>
              <a:t>In supporting inclusion we are thinking of ways how to support people to overcome barriers or even better how to remove these barriers completely</a:t>
            </a:r>
          </a:p>
          <a:p>
            <a:pPr>
              <a:lnSpc>
                <a:spcPct val="90000"/>
              </a:lnSpc>
              <a:spcBef>
                <a:spcPts val="1000"/>
              </a:spcBef>
            </a:pPr>
            <a:r>
              <a:rPr lang="en-GB" dirty="0">
                <a:cs typeface="Calibri"/>
              </a:rPr>
              <a:t>We are all different so we may need different things</a:t>
            </a:r>
          </a:p>
          <a:p>
            <a:pPr>
              <a:lnSpc>
                <a:spcPct val="90000"/>
              </a:lnSpc>
              <a:spcBef>
                <a:spcPts val="1000"/>
              </a:spcBef>
            </a:pPr>
            <a:r>
              <a:rPr lang="en-GB" dirty="0">
                <a:cs typeface="Calibri"/>
              </a:rPr>
              <a:t>And that’ based on the fact that</a:t>
            </a:r>
            <a:endParaRPr lang="en-GB" dirty="0"/>
          </a:p>
          <a:p>
            <a:pPr>
              <a:lnSpc>
                <a:spcPct val="90000"/>
              </a:lnSpc>
              <a:spcBef>
                <a:spcPts val="1000"/>
              </a:spcBef>
            </a:pPr>
            <a:r>
              <a:rPr lang="en-GB" dirty="0">
                <a:cs typeface="Calibri"/>
              </a:rPr>
              <a:t>We all have a right to participate</a:t>
            </a:r>
          </a:p>
          <a:p>
            <a:pPr>
              <a:lnSpc>
                <a:spcPct val="90000"/>
              </a:lnSpc>
              <a:spcBef>
                <a:spcPts val="1000"/>
              </a:spcBef>
            </a:pPr>
            <a:endParaRPr lang="en-GB" dirty="0">
              <a:cs typeface="Calibri"/>
            </a:endParaRPr>
          </a:p>
        </p:txBody>
      </p:sp>
      <p:sp>
        <p:nvSpPr>
          <p:cNvPr id="4" name="Slide Number Placeholder 3"/>
          <p:cNvSpPr>
            <a:spLocks noGrp="1"/>
          </p:cNvSpPr>
          <p:nvPr>
            <p:ph type="sldNum" sz="quarter" idx="5"/>
          </p:nvPr>
        </p:nvSpPr>
        <p:spPr/>
        <p:txBody>
          <a:bodyPr/>
          <a:lstStyle/>
          <a:p>
            <a:fld id="{9FC59622-E6E4-41B6-A8E0-4AFA5F537077}" type="slidenum">
              <a:rPr lang="en-GB" smtClean="0"/>
              <a:t>11</a:t>
            </a:fld>
            <a:endParaRPr lang="en-GB"/>
          </a:p>
        </p:txBody>
      </p:sp>
    </p:spTree>
    <p:extLst>
      <p:ext uri="{BB962C8B-B14F-4D97-AF65-F5344CB8AC3E}">
        <p14:creationId xmlns:p14="http://schemas.microsoft.com/office/powerpoint/2010/main" val="352609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p>
          <a:p>
            <a:r>
              <a:rPr lang="en-GB" dirty="0"/>
              <a:t>Inclusion is a concept based on people’s / children’s rights to participate.</a:t>
            </a:r>
            <a:endParaRPr lang="en-GB" dirty="0">
              <a:cs typeface="Calibri"/>
            </a:endParaRPr>
          </a:p>
          <a:p>
            <a:r>
              <a:rPr lang="en-GB" dirty="0"/>
              <a:t>We participate in different things that depend on our age and the roles we have in our lives, our interests. We should be able to participate in the things that we want to be part of.</a:t>
            </a:r>
            <a:endParaRPr lang="en-US" dirty="0"/>
          </a:p>
        </p:txBody>
      </p:sp>
      <p:sp>
        <p:nvSpPr>
          <p:cNvPr id="4" name="Slide Number Placeholder 3"/>
          <p:cNvSpPr>
            <a:spLocks noGrp="1"/>
          </p:cNvSpPr>
          <p:nvPr>
            <p:ph type="sldNum" sz="quarter" idx="5"/>
          </p:nvPr>
        </p:nvSpPr>
        <p:spPr/>
        <p:txBody>
          <a:bodyPr/>
          <a:lstStyle/>
          <a:p>
            <a:fld id="{9FC59622-E6E4-41B6-A8E0-4AFA5F537077}" type="slidenum">
              <a:rPr lang="en-GB" smtClean="0"/>
              <a:t>2</a:t>
            </a:fld>
            <a:endParaRPr lang="en-GB"/>
          </a:p>
        </p:txBody>
      </p:sp>
    </p:spTree>
    <p:extLst>
      <p:ext uri="{BB962C8B-B14F-4D97-AF65-F5344CB8AC3E}">
        <p14:creationId xmlns:p14="http://schemas.microsoft.com/office/powerpoint/2010/main" val="174684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Script:</a:t>
            </a:r>
            <a:endParaRPr lang="en-GB" dirty="0"/>
          </a:p>
          <a:p>
            <a:r>
              <a:rPr lang="en-GB" dirty="0"/>
              <a:t>Children participate in self-care, play and learning. It happens in an interaction with the world, with the physical environment and with people, with the social environment. Sometimes there are barrier in these environments. It can be more difficult for children to overcome these barriers if they have a SEN/D.</a:t>
            </a:r>
            <a:endParaRPr lang="en-US" dirty="0">
              <a:cs typeface="Calibri"/>
            </a:endParaRPr>
          </a:p>
          <a:p>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fld id="{9FC59622-E6E4-41B6-A8E0-4AFA5F537077}" type="slidenum">
              <a:rPr lang="en-GB" smtClean="0"/>
              <a:t>3</a:t>
            </a:fld>
            <a:endParaRPr lang="en-GB"/>
          </a:p>
        </p:txBody>
      </p:sp>
    </p:spTree>
    <p:extLst>
      <p:ext uri="{BB962C8B-B14F-4D97-AF65-F5344CB8AC3E}">
        <p14:creationId xmlns:p14="http://schemas.microsoft.com/office/powerpoint/2010/main" val="29443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cs typeface="Calibri"/>
              </a:rPr>
              <a:t>Script: </a:t>
            </a:r>
            <a:endParaRPr lang="en-US" dirty="0">
              <a:cs typeface="Calibri"/>
            </a:endParaRPr>
          </a:p>
          <a:p>
            <a:pPr>
              <a:lnSpc>
                <a:spcPct val="90000"/>
              </a:lnSpc>
              <a:spcBef>
                <a:spcPts val="1000"/>
              </a:spcBef>
            </a:pPr>
            <a:r>
              <a:rPr lang="en-GB" dirty="0">
                <a:cs typeface="Calibri"/>
              </a:rPr>
              <a:t>It is the right of children to participate in these activities.</a:t>
            </a:r>
            <a:r>
              <a:rPr lang="en-GB" dirty="0"/>
              <a:t> The United Nations Convention on the Rights of the Child includes for example the right to education and the right to play. It also says that children with disabilities have a right to a full life with dignity in the community</a:t>
            </a:r>
            <a:endParaRPr lang="en-US">
              <a:cs typeface="Calibri"/>
            </a:endParaRPr>
          </a:p>
        </p:txBody>
      </p:sp>
      <p:sp>
        <p:nvSpPr>
          <p:cNvPr id="4" name="Slide Number Placeholder 3"/>
          <p:cNvSpPr>
            <a:spLocks noGrp="1"/>
          </p:cNvSpPr>
          <p:nvPr>
            <p:ph type="sldNum" sz="quarter" idx="5"/>
          </p:nvPr>
        </p:nvSpPr>
        <p:spPr/>
        <p:txBody>
          <a:bodyPr/>
          <a:lstStyle/>
          <a:p>
            <a:fld id="{9FC59622-E6E4-41B6-A8E0-4AFA5F537077}" type="slidenum">
              <a:rPr lang="en-GB" smtClean="0"/>
              <a:t>4</a:t>
            </a:fld>
            <a:endParaRPr lang="en-GB"/>
          </a:p>
        </p:txBody>
      </p:sp>
    </p:spTree>
    <p:extLst>
      <p:ext uri="{BB962C8B-B14F-4D97-AF65-F5344CB8AC3E}">
        <p14:creationId xmlns:p14="http://schemas.microsoft.com/office/powerpoint/2010/main" val="253871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cs typeface="Calibri"/>
              </a:rPr>
              <a:t>Script:</a:t>
            </a:r>
            <a:endParaRPr lang="en-US" dirty="0"/>
          </a:p>
          <a:p>
            <a:pPr marL="0" lvl="1"/>
            <a:r>
              <a:rPr lang="en-US" dirty="0"/>
              <a:t>I would like to invite you to work in small groups now. </a:t>
            </a:r>
            <a:endParaRPr lang="en-GB" dirty="0"/>
          </a:p>
          <a:p>
            <a:pPr marL="0" lvl="1"/>
            <a:r>
              <a:rPr lang="en-US" dirty="0"/>
              <a:t>Discuss the picture. </a:t>
            </a:r>
            <a:endParaRPr lang="en-GB" dirty="0"/>
          </a:p>
          <a:p>
            <a:pPr marL="0" lvl="1"/>
            <a:r>
              <a:rPr lang="en-US" dirty="0"/>
              <a:t>Think of examples of children with SEN/D.</a:t>
            </a:r>
            <a:endParaRPr lang="en-GB" dirty="0">
              <a:cs typeface="Calibri"/>
            </a:endParaRPr>
          </a:p>
          <a:p>
            <a:pPr marL="0" lvl="1"/>
            <a:r>
              <a:rPr lang="en-US" dirty="0">
                <a:cs typeface="Calibri" panose="020F0502020204030204"/>
              </a:rPr>
              <a:t>Be prepared to share with the whole group.</a:t>
            </a:r>
          </a:p>
          <a:p>
            <a:pPr marL="0" lvl="1"/>
            <a:endParaRPr lang="en-US" dirty="0">
              <a:cs typeface="Calibri" panose="020F0502020204030204"/>
            </a:endParaRPr>
          </a:p>
          <a:p>
            <a:pPr marL="0" lvl="1"/>
            <a:r>
              <a:rPr lang="en-US" dirty="0">
                <a:cs typeface="Calibri" panose="020F0502020204030204"/>
              </a:rPr>
              <a:t>Picture can be printed as a handout</a:t>
            </a:r>
          </a:p>
          <a:p>
            <a:pPr marL="0" lvl="1"/>
            <a:r>
              <a:rPr lang="en-US" dirty="0"/>
              <a:t>Attribution-</a:t>
            </a:r>
            <a:r>
              <a:rPr lang="en-US" dirty="0" err="1"/>
              <a:t>NonCommercial</a:t>
            </a:r>
            <a:r>
              <a:rPr lang="en-US" dirty="0"/>
              <a:t> 2.0 Generic (CC BY-NC 2.0) </a:t>
            </a:r>
            <a:endParaRPr lang="en-GB">
              <a:cs typeface="Calibri"/>
            </a:endParaRPr>
          </a:p>
          <a:p>
            <a:r>
              <a:rPr lang="en-US" dirty="0">
                <a:hlinkClick r:id="rId3"/>
              </a:rPr>
              <a:t>https://www.flickr.com/photos/communityeyehealth/27755848262</a:t>
            </a:r>
            <a:r>
              <a:rPr lang="en-US" dirty="0"/>
              <a:t> </a:t>
            </a:r>
            <a:endParaRPr lang="en-GB"/>
          </a:p>
        </p:txBody>
      </p:sp>
      <p:sp>
        <p:nvSpPr>
          <p:cNvPr id="4" name="Slide Number Placeholder 3"/>
          <p:cNvSpPr>
            <a:spLocks noGrp="1"/>
          </p:cNvSpPr>
          <p:nvPr>
            <p:ph type="sldNum" sz="quarter" idx="5"/>
          </p:nvPr>
        </p:nvSpPr>
        <p:spPr/>
        <p:txBody>
          <a:bodyPr/>
          <a:lstStyle/>
          <a:p>
            <a:fld id="{9FC59622-E6E4-41B6-A8E0-4AFA5F537077}" type="slidenum">
              <a:rPr lang="en-GB" smtClean="0"/>
              <a:t>5</a:t>
            </a:fld>
            <a:endParaRPr lang="en-GB"/>
          </a:p>
        </p:txBody>
      </p:sp>
    </p:spTree>
    <p:extLst>
      <p:ext uri="{BB962C8B-B14F-4D97-AF65-F5344CB8AC3E}">
        <p14:creationId xmlns:p14="http://schemas.microsoft.com/office/powerpoint/2010/main" val="288490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Script: </a:t>
            </a:r>
          </a:p>
          <a:p>
            <a:r>
              <a:rPr lang="en-GB" dirty="0">
                <a:cs typeface="Calibri"/>
              </a:rPr>
              <a:t>In the second part of this session we will reflect on the activity that we just did and explore the ideas around how to support children in the classrooms.</a:t>
            </a:r>
          </a:p>
        </p:txBody>
      </p:sp>
      <p:sp>
        <p:nvSpPr>
          <p:cNvPr id="4" name="Slide Number Placeholder 3"/>
          <p:cNvSpPr>
            <a:spLocks noGrp="1"/>
          </p:cNvSpPr>
          <p:nvPr>
            <p:ph type="sldNum" sz="quarter" idx="10"/>
          </p:nvPr>
        </p:nvSpPr>
        <p:spPr/>
        <p:txBody>
          <a:bodyPr/>
          <a:lstStyle/>
          <a:p>
            <a:fld id="{9FC59622-E6E4-41B6-A8E0-4AFA5F537077}" type="slidenum">
              <a:rPr lang="en-GB" smtClean="0"/>
              <a:t>6</a:t>
            </a:fld>
            <a:endParaRPr lang="en-GB"/>
          </a:p>
        </p:txBody>
      </p:sp>
    </p:spTree>
    <p:extLst>
      <p:ext uri="{BB962C8B-B14F-4D97-AF65-F5344CB8AC3E}">
        <p14:creationId xmlns:p14="http://schemas.microsoft.com/office/powerpoint/2010/main" val="322086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cs typeface="Calibri"/>
              </a:rPr>
              <a:t>Script:</a:t>
            </a:r>
            <a:endParaRPr lang="en-US" dirty="0"/>
          </a:p>
          <a:p>
            <a:pPr marL="0" lvl="1"/>
            <a:r>
              <a:rPr lang="en-US" dirty="0">
                <a:cs typeface="Calibri"/>
              </a:rPr>
              <a:t>Well done, you have come up with some excellent examples. </a:t>
            </a:r>
          </a:p>
          <a:p>
            <a:pPr marL="0" lvl="1"/>
            <a:r>
              <a:rPr lang="en-US" dirty="0">
                <a:cs typeface="Calibri"/>
              </a:rPr>
              <a:t>It seems that many of you have noticed the inequalities in the world.</a:t>
            </a:r>
          </a:p>
          <a:p>
            <a:pPr marL="0" lvl="1"/>
            <a:endParaRPr lang="en-US" dirty="0">
              <a:cs typeface="Calibri"/>
            </a:endParaRPr>
          </a:p>
          <a:p>
            <a:pPr marL="0" lvl="1"/>
            <a:r>
              <a:rPr lang="en-US" dirty="0">
                <a:cs typeface="Calibri"/>
              </a:rPr>
              <a:t>If we relate this image to children's learning, we can think of situations where the same way of learning might not work for everyone. So, to treat everyone fairly is not to give everyone the same, but rather give everyone what they need. If we give children what they need they will be able to participate in the same activities, be part of their peer group.</a:t>
            </a:r>
          </a:p>
          <a:p>
            <a:pPr marL="0" lvl="1"/>
            <a:endParaRPr lang="en-US" dirty="0">
              <a:cs typeface="Calibri"/>
            </a:endParaRPr>
          </a:p>
        </p:txBody>
      </p:sp>
      <p:sp>
        <p:nvSpPr>
          <p:cNvPr id="4" name="Slide Number Placeholder 3"/>
          <p:cNvSpPr>
            <a:spLocks noGrp="1"/>
          </p:cNvSpPr>
          <p:nvPr>
            <p:ph type="sldNum" sz="quarter" idx="5"/>
          </p:nvPr>
        </p:nvSpPr>
        <p:spPr/>
        <p:txBody>
          <a:bodyPr/>
          <a:lstStyle/>
          <a:p>
            <a:fld id="{9FC59622-E6E4-41B6-A8E0-4AFA5F537077}" type="slidenum">
              <a:rPr lang="en-GB" smtClean="0"/>
              <a:t>7</a:t>
            </a:fld>
            <a:endParaRPr lang="en-GB"/>
          </a:p>
        </p:txBody>
      </p:sp>
    </p:spTree>
    <p:extLst>
      <p:ext uri="{BB962C8B-B14F-4D97-AF65-F5344CB8AC3E}">
        <p14:creationId xmlns:p14="http://schemas.microsoft.com/office/powerpoint/2010/main" val="413527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Script:</a:t>
            </a:r>
          </a:p>
          <a:p>
            <a:r>
              <a:rPr lang="en-US" dirty="0">
                <a:cs typeface="Calibri"/>
              </a:rPr>
              <a:t>We said that based on their individual needs children might need some help so that they can focus and learn with others. </a:t>
            </a:r>
          </a:p>
          <a:p>
            <a:r>
              <a:rPr lang="en-US" dirty="0">
                <a:cs typeface="Calibri"/>
              </a:rPr>
              <a:t>We have some materials here.</a:t>
            </a:r>
          </a:p>
          <a:p>
            <a:r>
              <a:rPr lang="en-US" dirty="0">
                <a:cs typeface="Calibri"/>
              </a:rPr>
              <a:t>In your groups, think about how these materials could be used to support children?</a:t>
            </a:r>
          </a:p>
        </p:txBody>
      </p:sp>
      <p:sp>
        <p:nvSpPr>
          <p:cNvPr id="4" name="Slide Number Placeholder 3"/>
          <p:cNvSpPr>
            <a:spLocks noGrp="1"/>
          </p:cNvSpPr>
          <p:nvPr>
            <p:ph type="sldNum" sz="quarter" idx="5"/>
          </p:nvPr>
        </p:nvSpPr>
        <p:spPr/>
        <p:txBody>
          <a:bodyPr/>
          <a:lstStyle/>
          <a:p>
            <a:fld id="{9FC59622-E6E4-41B6-A8E0-4AFA5F537077}" type="slidenum">
              <a:rPr lang="en-GB" smtClean="0"/>
              <a:t>8</a:t>
            </a:fld>
            <a:endParaRPr lang="en-GB"/>
          </a:p>
        </p:txBody>
      </p:sp>
    </p:spTree>
    <p:extLst>
      <p:ext uri="{BB962C8B-B14F-4D97-AF65-F5344CB8AC3E}">
        <p14:creationId xmlns:p14="http://schemas.microsoft.com/office/powerpoint/2010/main" val="40104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Script: </a:t>
            </a:r>
          </a:p>
          <a:p>
            <a:r>
              <a:rPr lang="en-GB" dirty="0">
                <a:cs typeface="Calibri"/>
              </a:rPr>
              <a:t>In the third part of this session we will summarise our learning.</a:t>
            </a:r>
          </a:p>
        </p:txBody>
      </p:sp>
      <p:sp>
        <p:nvSpPr>
          <p:cNvPr id="4" name="Slide Number Placeholder 3"/>
          <p:cNvSpPr>
            <a:spLocks noGrp="1"/>
          </p:cNvSpPr>
          <p:nvPr>
            <p:ph type="sldNum" sz="quarter" idx="10"/>
          </p:nvPr>
        </p:nvSpPr>
        <p:spPr/>
        <p:txBody>
          <a:bodyPr/>
          <a:lstStyle/>
          <a:p>
            <a:fld id="{9FC59622-E6E4-41B6-A8E0-4AFA5F537077}" type="slidenum">
              <a:rPr lang="en-GB" smtClean="0"/>
              <a:t>9</a:t>
            </a:fld>
            <a:endParaRPr lang="en-GB"/>
          </a:p>
        </p:txBody>
      </p:sp>
    </p:spTree>
    <p:extLst>
      <p:ext uri="{BB962C8B-B14F-4D97-AF65-F5344CB8AC3E}">
        <p14:creationId xmlns:p14="http://schemas.microsoft.com/office/powerpoint/2010/main" val="283226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85775" y="487674"/>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12947" y="487674"/>
            <a:ext cx="97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2360930" y="1393987"/>
            <a:ext cx="9780270" cy="4483599"/>
          </a:xfrm>
        </p:spPr>
        <p:txBody>
          <a:bodyPr anchor="t">
            <a:noAutofit/>
          </a:bodyPr>
          <a:lstStyle>
            <a:lvl1pPr algn="l">
              <a:lnSpc>
                <a:spcPct val="80000"/>
              </a:lnSpc>
              <a:defRPr sz="6500" kern="1200" spc="0" baseline="0">
                <a:solidFill>
                  <a:schemeClr val="bg1"/>
                </a:solidFill>
                <a:latin typeface="Arial" panose="020B0604020202020204" pitchFamily="34" charset="0"/>
                <a:ea typeface="Sharp Sans No1 Semibold" pitchFamily="50" charset="0"/>
                <a:cs typeface="Arial" panose="020B0604020202020204" pitchFamily="34" charset="0"/>
              </a:defRPr>
            </a:lvl1pPr>
          </a:lstStyle>
          <a:p>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sp>
        <p:nvSpPr>
          <p:cNvPr id="27"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Sharp Sans No1 Book" pitchFamily="50" charset="0"/>
                <a:cs typeface="Arial" panose="020B0604020202020204" pitchFamily="34" charset="0"/>
              </a:defRPr>
            </a:lvl1pPr>
          </a:lstStyle>
          <a:p>
            <a:fld id="{7C0F43DA-CC21-4012-8264-59C8FDA79CC8}" type="datetime1">
              <a:rPr lang="en-GB" smtClean="0"/>
              <a:t>29/06/2021</a:t>
            </a:fld>
            <a:endParaRPr lang="en-GB" dirty="0"/>
          </a:p>
        </p:txBody>
      </p:sp>
      <p:sp>
        <p:nvSpPr>
          <p:cNvPr id="28"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bg1"/>
                </a:solidFill>
                <a:latin typeface="Arial" panose="020B0604020202020204" pitchFamily="34" charset="0"/>
                <a:ea typeface="Sharp Sans No1 Book" pitchFamily="50"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51380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12605" y="-38101"/>
            <a:ext cx="10379395" cy="6896101"/>
          </a:xfrm>
        </p:spPr>
        <p:txBody>
          <a:bodyPr/>
          <a:lstStyle/>
          <a:p>
            <a:endParaRPr lang="en-GB"/>
          </a:p>
        </p:txBody>
      </p:sp>
      <p:grpSp>
        <p:nvGrpSpPr>
          <p:cNvPr id="22" name="Group 21"/>
          <p:cNvGrpSpPr/>
          <p:nvPr userDrawn="1"/>
        </p:nvGrpSpPr>
        <p:grpSpPr>
          <a:xfrm>
            <a:off x="-1" y="-10886"/>
            <a:ext cx="8976124" cy="6868886"/>
            <a:chOff x="-1" y="-10886"/>
            <a:chExt cx="8976124" cy="6868886"/>
          </a:xfrm>
        </p:grpSpPr>
        <p:sp>
          <p:nvSpPr>
            <p:cNvPr id="20" name="Right Triangle 19"/>
            <p:cNvSpPr/>
            <p:nvPr userDrawn="1"/>
          </p:nvSpPr>
          <p:spPr>
            <a:xfrm rot="5400000">
              <a:off x="2107237" y="-10886"/>
              <a:ext cx="6868886" cy="6868886"/>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1" y="-10886"/>
              <a:ext cx="2107237" cy="6868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Connector 9"/>
          <p:cNvCxnSpPr/>
          <p:nvPr userDrawn="1"/>
        </p:nvCxnSpPr>
        <p:spPr>
          <a:xfrm>
            <a:off x="485775" y="487674"/>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12947" y="487674"/>
            <a:ext cx="97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1812605" y="1423713"/>
            <a:ext cx="7636195" cy="1842001"/>
          </a:xfrm>
        </p:spPr>
        <p:txBody>
          <a:bodyPr anchor="t">
            <a:noAutofit/>
          </a:bodyPr>
          <a:lstStyle>
            <a:lvl1pPr algn="l">
              <a:lnSpc>
                <a:spcPct val="80000"/>
              </a:lnSpc>
              <a:defRPr sz="7000" kern="1200" spc="0" baseline="0">
                <a:solidFill>
                  <a:schemeClr val="tx2"/>
                </a:solidFill>
                <a:latin typeface="Arial" panose="020B0604020202020204" pitchFamily="34" charset="0"/>
                <a:ea typeface="Sharp Sans No1 Extrabold" pitchFamily="50" charset="0"/>
                <a:cs typeface="Arial" panose="020B0604020202020204" pitchFamily="34" charset="0"/>
              </a:defRPr>
            </a:lvl1pPr>
          </a:lstStyle>
          <a:p>
            <a:endParaRPr lang="en-GB" dirty="0"/>
          </a:p>
        </p:txBody>
      </p:sp>
      <p:sp>
        <p:nvSpPr>
          <p:cNvPr id="12" name="Subtitle 2"/>
          <p:cNvSpPr>
            <a:spLocks noGrp="1"/>
          </p:cNvSpPr>
          <p:nvPr>
            <p:ph type="subTitle" idx="1"/>
          </p:nvPr>
        </p:nvSpPr>
        <p:spPr>
          <a:xfrm>
            <a:off x="1812605" y="3405901"/>
            <a:ext cx="4114800" cy="1655762"/>
          </a:xfrm>
        </p:spPr>
        <p:txBody>
          <a:bodyPr>
            <a:normAutofit/>
          </a:bodyPr>
          <a:lstStyle>
            <a:lvl1pPr marL="0" indent="0" algn="l">
              <a:buNone/>
              <a:defRPr sz="2300" spc="0" baseline="0">
                <a:solidFill>
                  <a:schemeClr val="bg1"/>
                </a:solidFill>
                <a:latin typeface="Arial" panose="020B0604020202020204" pitchFamily="34" charset="0"/>
                <a:ea typeface="Sharp Sans No1 Book"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16"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Sharp Sans No1 Book" pitchFamily="50" charset="0"/>
                <a:cs typeface="Arial" panose="020B0604020202020204" pitchFamily="34" charset="0"/>
              </a:defRPr>
            </a:lvl1pPr>
          </a:lstStyle>
          <a:p>
            <a:fld id="{69929F78-B5C5-41DE-8E9B-92B3E5A88BEA}" type="datetime1">
              <a:rPr lang="en-GB" smtClean="0"/>
              <a:t>29/06/2021</a:t>
            </a:fld>
            <a:endParaRPr lang="en-GB" dirty="0"/>
          </a:p>
        </p:txBody>
      </p:sp>
      <p:sp>
        <p:nvSpPr>
          <p:cNvPr id="17"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bg1"/>
                </a:solidFill>
                <a:latin typeface="Arial" panose="020B0604020202020204" pitchFamily="34" charset="0"/>
                <a:ea typeface="Sharp Sans No1 Book" pitchFamily="50" charset="0"/>
                <a:cs typeface="Arial" panose="020B0604020202020204" pitchFamily="34" charset="0"/>
              </a:defRPr>
            </a:lvl1pPr>
          </a:lstStyle>
          <a:p>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spTree>
    <p:extLst>
      <p:ext uri="{BB962C8B-B14F-4D97-AF65-F5344CB8AC3E}">
        <p14:creationId xmlns:p14="http://schemas.microsoft.com/office/powerpoint/2010/main" val="303640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85775" y="487674"/>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12947" y="487674"/>
            <a:ext cx="97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hasCustomPrompt="1"/>
          </p:nvPr>
        </p:nvSpPr>
        <p:spPr>
          <a:xfrm>
            <a:off x="1812605" y="1423713"/>
            <a:ext cx="7636195" cy="1842001"/>
          </a:xfrm>
        </p:spPr>
        <p:txBody>
          <a:bodyPr anchor="t">
            <a:noAutofit/>
          </a:bodyPr>
          <a:lstStyle>
            <a:lvl1pPr algn="l">
              <a:lnSpc>
                <a:spcPct val="80000"/>
              </a:lnSpc>
              <a:defRPr sz="7000" kern="1200" spc="0" baseline="0">
                <a:solidFill>
                  <a:schemeClr val="tx2"/>
                </a:solidFill>
                <a:latin typeface="Arial" panose="020B0604020202020204" pitchFamily="34" charset="0"/>
                <a:ea typeface="Sharp Sans No1 Extrabold" pitchFamily="50" charset="0"/>
                <a:cs typeface="Arial" panose="020B0604020202020204" pitchFamily="34" charset="0"/>
              </a:defRPr>
            </a:lvl1pPr>
          </a:lstStyle>
          <a:p>
            <a:r>
              <a:rPr lang="en-GB" dirty="0"/>
              <a:t>THIS TITLE</a:t>
            </a:r>
          </a:p>
        </p:txBody>
      </p:sp>
      <p:sp>
        <p:nvSpPr>
          <p:cNvPr id="12" name="Subtitle 2"/>
          <p:cNvSpPr>
            <a:spLocks noGrp="1"/>
          </p:cNvSpPr>
          <p:nvPr>
            <p:ph type="subTitle" idx="1"/>
          </p:nvPr>
        </p:nvSpPr>
        <p:spPr>
          <a:xfrm>
            <a:off x="1812605" y="3405901"/>
            <a:ext cx="4114800" cy="1655762"/>
          </a:xfrm>
        </p:spPr>
        <p:txBody>
          <a:bodyPr>
            <a:normAutofit/>
          </a:bodyPr>
          <a:lstStyle>
            <a:lvl1pPr marL="0" indent="0" algn="l">
              <a:buNone/>
              <a:defRPr sz="2300" spc="0" baseline="0">
                <a:solidFill>
                  <a:schemeClr val="bg1"/>
                </a:solidFill>
                <a:latin typeface="Arial" panose="020B0604020202020204" pitchFamily="34" charset="0"/>
                <a:ea typeface="Sharp Sans No1 Book"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7" name="Right Triangle 6"/>
          <p:cNvSpPr/>
          <p:nvPr userDrawn="1"/>
        </p:nvSpPr>
        <p:spPr>
          <a:xfrm rot="16200000">
            <a:off x="8599714" y="3265714"/>
            <a:ext cx="3592286" cy="359228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Sharp Sans No1 Book" pitchFamily="50" charset="0"/>
                <a:cs typeface="Arial" panose="020B0604020202020204" pitchFamily="34" charset="0"/>
              </a:defRPr>
            </a:lvl1pPr>
          </a:lstStyle>
          <a:p>
            <a:fld id="{B14EE0FE-91A7-4922-808D-3D7E35279B2F}" type="datetime1">
              <a:rPr lang="en-GB" smtClean="0"/>
              <a:t>29/06/2021</a:t>
            </a:fld>
            <a:endParaRPr lang="en-GB" dirty="0"/>
          </a:p>
        </p:txBody>
      </p:sp>
      <p:sp>
        <p:nvSpPr>
          <p:cNvPr id="17"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bg1"/>
                </a:solidFill>
                <a:latin typeface="Arial" panose="020B0604020202020204" pitchFamily="34" charset="0"/>
                <a:ea typeface="Sharp Sans No1 Book" pitchFamily="50" charset="0"/>
                <a:cs typeface="Arial" panose="020B0604020202020204" pitchFamily="34" charset="0"/>
              </a:defRPr>
            </a:lvl1pPr>
          </a:lstStyle>
          <a:p>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spTree>
    <p:extLst>
      <p:ext uri="{BB962C8B-B14F-4D97-AF65-F5344CB8AC3E}">
        <p14:creationId xmlns:p14="http://schemas.microsoft.com/office/powerpoint/2010/main" val="4550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6146799" y="2631282"/>
            <a:ext cx="3500002" cy="299244"/>
          </a:xfrm>
        </p:spPr>
        <p:txBody>
          <a:bodyPr>
            <a:noAutofit/>
          </a:bodyPr>
          <a:lstStyle>
            <a:lvl1pPr marL="0" indent="0">
              <a:lnSpc>
                <a:spcPct val="100000"/>
              </a:lnSpc>
              <a:spcBef>
                <a:spcPts val="0"/>
              </a:spcBef>
              <a:buNone/>
              <a:defRPr sz="1600" baseline="0">
                <a:latin typeface="Arial" panose="020B0604020202020204" pitchFamily="34" charset="0"/>
                <a:ea typeface="Sharp Sans No1 Semibold" pitchFamily="50" charset="0"/>
                <a:cs typeface="Arial" panose="020B0604020202020204" pitchFamily="34" charset="0"/>
              </a:defRPr>
            </a:lvl1pPr>
            <a:lvl2pPr marL="457200" indent="0">
              <a:buNone/>
              <a:defRPr/>
            </a:lvl2pPr>
          </a:lstStyle>
          <a:p>
            <a:pPr lvl="0"/>
            <a:r>
              <a:rPr lang="en-US" dirty="0"/>
              <a:t>Sub-heading</a:t>
            </a:r>
          </a:p>
        </p:txBody>
      </p:sp>
      <p:sp>
        <p:nvSpPr>
          <p:cNvPr id="16" name="Subtitle 2"/>
          <p:cNvSpPr>
            <a:spLocks noGrp="1"/>
          </p:cNvSpPr>
          <p:nvPr>
            <p:ph type="subTitle" idx="13" hasCustomPrompt="1"/>
          </p:nvPr>
        </p:nvSpPr>
        <p:spPr>
          <a:xfrm>
            <a:off x="1844675" y="2678907"/>
            <a:ext cx="4114800" cy="1655762"/>
          </a:xfrm>
        </p:spPr>
        <p:txBody>
          <a:bodyPr>
            <a:noAutofit/>
          </a:bodyPr>
          <a:lstStyle>
            <a:lvl1pPr marL="0" indent="0" algn="l">
              <a:lnSpc>
                <a:spcPct val="90000"/>
              </a:lnSpc>
              <a:spcBef>
                <a:spcPts val="0"/>
              </a:spcBef>
              <a:buNone/>
              <a:defRPr sz="2400" spc="0" baseline="0">
                <a:solidFill>
                  <a:schemeClr val="tx1"/>
                </a:solidFill>
                <a:latin typeface="Arial" panose="020B0604020202020204" pitchFamily="34" charset="0"/>
                <a:ea typeface="Sharp Sans No1 Book"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Magnatior</a:t>
            </a:r>
            <a:r>
              <a:rPr lang="en-US" dirty="0"/>
              <a:t> </a:t>
            </a:r>
            <a:r>
              <a:rPr lang="en-US" dirty="0" err="1"/>
              <a:t>presequid</a:t>
            </a:r>
            <a:r>
              <a:rPr lang="en-US" dirty="0"/>
              <a:t> et </a:t>
            </a:r>
            <a:r>
              <a:rPr lang="en-US" dirty="0" err="1"/>
              <a:t>rectam</a:t>
            </a:r>
            <a:r>
              <a:rPr lang="en-US" dirty="0"/>
              <a:t>, tem. </a:t>
            </a:r>
            <a:r>
              <a:rPr lang="en-US" dirty="0" err="1"/>
              <a:t>Dionseq</a:t>
            </a:r>
            <a:r>
              <a:rPr lang="en-US" dirty="0"/>
              <a:t> </a:t>
            </a:r>
            <a:r>
              <a:rPr lang="en-US" dirty="0" err="1"/>
              <a:t>uundio</a:t>
            </a:r>
            <a:r>
              <a:rPr lang="en-US" dirty="0"/>
              <a:t>. Od qui to </a:t>
            </a:r>
            <a:r>
              <a:rPr lang="en-US" dirty="0" err="1"/>
              <a:t>quideribus</a:t>
            </a:r>
            <a:r>
              <a:rPr lang="en-US" dirty="0"/>
              <a:t> </a:t>
            </a:r>
            <a:r>
              <a:rPr lang="en-US" dirty="0" err="1"/>
              <a:t>impos</a:t>
            </a:r>
            <a:r>
              <a:rPr lang="en-US" dirty="0"/>
              <a:t> </a:t>
            </a:r>
            <a:r>
              <a:rPr lang="en-US" dirty="0" err="1"/>
              <a:t>dlolot</a:t>
            </a:r>
            <a:r>
              <a:rPr lang="en-US" dirty="0"/>
              <a:t> </a:t>
            </a:r>
            <a:r>
              <a:rPr lang="en-US" dirty="0" err="1"/>
              <a:t>eveliquam</a:t>
            </a:r>
            <a:r>
              <a:rPr lang="en-US" dirty="0"/>
              <a:t> </a:t>
            </a:r>
            <a:r>
              <a:rPr lang="en-US" dirty="0" err="1"/>
              <a:t>vollorro</a:t>
            </a:r>
            <a:r>
              <a:rPr lang="en-US" dirty="0"/>
              <a:t> id </a:t>
            </a:r>
            <a:r>
              <a:rPr lang="en-US" dirty="0" err="1"/>
              <a:t>magnim</a:t>
            </a:r>
            <a:r>
              <a:rPr lang="en-US" dirty="0"/>
              <a:t> </a:t>
            </a:r>
            <a:r>
              <a:rPr lang="en-US" dirty="0" err="1"/>
              <a:t>porro</a:t>
            </a:r>
            <a:r>
              <a:rPr lang="en-US" dirty="0"/>
              <a:t> </a:t>
            </a:r>
            <a:r>
              <a:rPr lang="en-US" dirty="0" err="1"/>
              <a:t>excerum</a:t>
            </a:r>
            <a:r>
              <a:rPr lang="en-US" dirty="0"/>
              <a:t> rest pre </a:t>
            </a:r>
            <a:r>
              <a:rPr lang="en-US" dirty="0" err="1"/>
              <a:t>propore</a:t>
            </a:r>
            <a:r>
              <a:rPr lang="en-US" dirty="0"/>
              <a:t>.</a:t>
            </a:r>
            <a:endParaRPr lang="en-GB" dirty="0"/>
          </a:p>
        </p:txBody>
      </p:sp>
      <p:sp>
        <p:nvSpPr>
          <p:cNvPr id="18" name="Content Placeholder 5"/>
          <p:cNvSpPr>
            <a:spLocks noGrp="1"/>
          </p:cNvSpPr>
          <p:nvPr>
            <p:ph sz="quarter" idx="14" hasCustomPrompt="1"/>
          </p:nvPr>
        </p:nvSpPr>
        <p:spPr>
          <a:xfrm>
            <a:off x="6146799" y="3940493"/>
            <a:ext cx="3500002" cy="299244"/>
          </a:xfrm>
        </p:spPr>
        <p:txBody>
          <a:bodyPr>
            <a:noAutofit/>
          </a:bodyPr>
          <a:lstStyle>
            <a:lvl1pPr marL="0" indent="0">
              <a:lnSpc>
                <a:spcPct val="100000"/>
              </a:lnSpc>
              <a:spcBef>
                <a:spcPts val="0"/>
              </a:spcBef>
              <a:buNone/>
              <a:defRPr sz="1600" baseline="0">
                <a:latin typeface="Arial" panose="020B0604020202020204" pitchFamily="34" charset="0"/>
                <a:ea typeface="Sharp Sans No1 Semibold" pitchFamily="50" charset="0"/>
                <a:cs typeface="Arial" panose="020B0604020202020204" pitchFamily="34" charset="0"/>
              </a:defRPr>
            </a:lvl1pPr>
            <a:lvl2pPr marL="457200" indent="0">
              <a:buNone/>
              <a:defRPr/>
            </a:lvl2pPr>
          </a:lstStyle>
          <a:p>
            <a:pPr lvl="0"/>
            <a:r>
              <a:rPr lang="en-US" dirty="0"/>
              <a:t>Sub-heading</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cxnSp>
        <p:nvCxnSpPr>
          <p:cNvPr id="26" name="Straight Connector 25"/>
          <p:cNvCxnSpPr/>
          <p:nvPr userDrawn="1"/>
        </p:nvCxnSpPr>
        <p:spPr>
          <a:xfrm>
            <a:off x="485775" y="487674"/>
            <a:ext cx="11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912947" y="487674"/>
            <a:ext cx="9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tx1"/>
                </a:solidFill>
                <a:latin typeface="Arial" panose="020B0604020202020204" pitchFamily="34" charset="0"/>
                <a:ea typeface="Sharp Sans No1 Book" pitchFamily="50" charset="0"/>
                <a:cs typeface="Arial" panose="020B0604020202020204" pitchFamily="34" charset="0"/>
              </a:defRPr>
            </a:lvl1pPr>
          </a:lstStyle>
          <a:p>
            <a:fld id="{B2015D24-F5E7-478A-A035-DFD8294EC4DA}" type="datetime1">
              <a:rPr lang="en-GB" smtClean="0"/>
              <a:t>29/06/2021</a:t>
            </a:fld>
            <a:endParaRPr lang="en-GB" dirty="0"/>
          </a:p>
        </p:txBody>
      </p:sp>
      <p:sp>
        <p:nvSpPr>
          <p:cNvPr id="29"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tx1"/>
                </a:solidFill>
                <a:latin typeface="Arial" panose="020B0604020202020204" pitchFamily="34" charset="0"/>
                <a:ea typeface="Sharp Sans No1 Book" pitchFamily="50" charset="0"/>
                <a:cs typeface="Arial" panose="020B0604020202020204" pitchFamily="34" charset="0"/>
              </a:defRPr>
            </a:lvl1pPr>
          </a:lstStyle>
          <a:p>
            <a:endParaRPr lang="en-GB" dirty="0"/>
          </a:p>
        </p:txBody>
      </p:sp>
      <p:sp>
        <p:nvSpPr>
          <p:cNvPr id="37" name="Title 1"/>
          <p:cNvSpPr>
            <a:spLocks noGrp="1"/>
          </p:cNvSpPr>
          <p:nvPr>
            <p:ph type="title"/>
          </p:nvPr>
        </p:nvSpPr>
        <p:spPr>
          <a:xfrm>
            <a:off x="1820873" y="1372466"/>
            <a:ext cx="7805292" cy="1154538"/>
          </a:xfrm>
        </p:spPr>
        <p:txBody>
          <a:bodyPr>
            <a:noAutofit/>
          </a:bodyPr>
          <a:lstStyle>
            <a:lvl1pPr>
              <a:lnSpc>
                <a:spcPct val="80000"/>
              </a:lnSpc>
              <a:defRPr sz="4000" baseline="0">
                <a:solidFill>
                  <a:schemeClr val="tx2"/>
                </a:solidFill>
                <a:latin typeface="Arial" panose="020B0604020202020204" pitchFamily="34" charset="0"/>
                <a:ea typeface="Sharp Sans No1 Extrabold" pitchFamily="50"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6502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Picture Placeholder 18"/>
          <p:cNvSpPr>
            <a:spLocks noGrp="1"/>
          </p:cNvSpPr>
          <p:nvPr>
            <p:ph type="pic" sz="quarter" idx="15"/>
          </p:nvPr>
        </p:nvSpPr>
        <p:spPr>
          <a:xfrm>
            <a:off x="6807200" y="2706948"/>
            <a:ext cx="4897438" cy="3338252"/>
          </a:xfrm>
        </p:spPr>
        <p:txBody>
          <a:bodyPr anchor="ctr">
            <a:normAutofit/>
          </a:bodyPr>
          <a:lstStyle>
            <a:lvl1pPr>
              <a:defRPr sz="2000">
                <a:latin typeface="Arial" panose="020B0604020202020204" pitchFamily="34" charset="0"/>
                <a:ea typeface="Sharp Sans No1 Book" pitchFamily="50" charset="0"/>
                <a:cs typeface="Arial" panose="020B0604020202020204" pitchFamily="34" charset="0"/>
              </a:defRPr>
            </a:lvl1pPr>
          </a:lstStyle>
          <a:p>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cxnSp>
        <p:nvCxnSpPr>
          <p:cNvPr id="21" name="Straight Connector 20"/>
          <p:cNvCxnSpPr/>
          <p:nvPr userDrawn="1"/>
        </p:nvCxnSpPr>
        <p:spPr>
          <a:xfrm>
            <a:off x="485775" y="487674"/>
            <a:ext cx="11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12947" y="487674"/>
            <a:ext cx="9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tx1"/>
                </a:solidFill>
                <a:latin typeface="Arial" panose="020B0604020202020204" pitchFamily="34" charset="0"/>
                <a:ea typeface="Sharp Sans No1 Book" pitchFamily="50" charset="0"/>
                <a:cs typeface="Arial" panose="020B0604020202020204" pitchFamily="34" charset="0"/>
              </a:defRPr>
            </a:lvl1pPr>
          </a:lstStyle>
          <a:p>
            <a:fld id="{6C245B5C-47FA-4539-B875-991C1E8EF3FC}" type="datetime1">
              <a:rPr lang="en-GB" smtClean="0"/>
              <a:t>29/06/2021</a:t>
            </a:fld>
            <a:endParaRPr lang="en-GB" dirty="0"/>
          </a:p>
        </p:txBody>
      </p:sp>
      <p:sp>
        <p:nvSpPr>
          <p:cNvPr id="24"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tx1"/>
                </a:solidFill>
                <a:latin typeface="Arial" panose="020B0604020202020204" pitchFamily="34" charset="0"/>
                <a:ea typeface="Sharp Sans No1 Book" pitchFamily="50" charset="0"/>
                <a:cs typeface="Arial" panose="020B0604020202020204" pitchFamily="34" charset="0"/>
              </a:defRPr>
            </a:lvl1pPr>
          </a:lstStyle>
          <a:p>
            <a:endParaRPr lang="en-GB" dirty="0"/>
          </a:p>
        </p:txBody>
      </p:sp>
      <p:sp>
        <p:nvSpPr>
          <p:cNvPr id="33" name="Title 1"/>
          <p:cNvSpPr>
            <a:spLocks noGrp="1"/>
          </p:cNvSpPr>
          <p:nvPr>
            <p:ph type="title"/>
          </p:nvPr>
        </p:nvSpPr>
        <p:spPr>
          <a:xfrm>
            <a:off x="1820873" y="1372466"/>
            <a:ext cx="7805292" cy="1154538"/>
          </a:xfrm>
        </p:spPr>
        <p:txBody>
          <a:bodyPr>
            <a:noAutofit/>
          </a:bodyPr>
          <a:lstStyle>
            <a:lvl1pPr>
              <a:lnSpc>
                <a:spcPct val="80000"/>
              </a:lnSpc>
              <a:defRPr sz="4000" baseline="0">
                <a:solidFill>
                  <a:schemeClr val="tx2"/>
                </a:solidFill>
                <a:latin typeface="Arial" panose="020B0604020202020204" pitchFamily="34" charset="0"/>
                <a:ea typeface="Sharp Sans No1 Extrabold" pitchFamily="50" charset="0"/>
                <a:cs typeface="Arial" panose="020B0604020202020204" pitchFamily="34" charset="0"/>
              </a:defRPr>
            </a:lvl1pPr>
          </a:lstStyle>
          <a:p>
            <a:endParaRPr lang="en-GB" dirty="0"/>
          </a:p>
        </p:txBody>
      </p:sp>
      <p:sp>
        <p:nvSpPr>
          <p:cNvPr id="13" name="Content Placeholder 5"/>
          <p:cNvSpPr>
            <a:spLocks noGrp="1"/>
          </p:cNvSpPr>
          <p:nvPr>
            <p:ph sz="quarter" idx="4" hasCustomPrompt="1"/>
          </p:nvPr>
        </p:nvSpPr>
        <p:spPr>
          <a:xfrm>
            <a:off x="1822130" y="2706948"/>
            <a:ext cx="3500002" cy="299244"/>
          </a:xfrm>
        </p:spPr>
        <p:txBody>
          <a:bodyPr>
            <a:noAutofit/>
          </a:bodyPr>
          <a:lstStyle>
            <a:lvl1pPr marL="0" indent="0">
              <a:lnSpc>
                <a:spcPct val="100000"/>
              </a:lnSpc>
              <a:spcBef>
                <a:spcPts val="0"/>
              </a:spcBef>
              <a:buNone/>
              <a:defRPr sz="1600" baseline="0">
                <a:latin typeface="Arial" panose="020B0604020202020204" pitchFamily="34" charset="0"/>
                <a:ea typeface="Sharp Sans No1 Semibold" pitchFamily="50" charset="0"/>
                <a:cs typeface="Arial" panose="020B0604020202020204" pitchFamily="34" charset="0"/>
              </a:defRPr>
            </a:lvl1pPr>
            <a:lvl2pPr marL="457200" indent="0">
              <a:buNone/>
              <a:defRPr/>
            </a:lvl2pPr>
          </a:lstStyle>
          <a:p>
            <a:pPr lvl="0"/>
            <a:r>
              <a:rPr lang="en-US" dirty="0"/>
              <a:t>Sub-heading</a:t>
            </a:r>
          </a:p>
        </p:txBody>
      </p:sp>
      <p:sp>
        <p:nvSpPr>
          <p:cNvPr id="14" name="Content Placeholder 5"/>
          <p:cNvSpPr>
            <a:spLocks noGrp="1"/>
          </p:cNvSpPr>
          <p:nvPr>
            <p:ph sz="quarter" idx="14" hasCustomPrompt="1"/>
          </p:nvPr>
        </p:nvSpPr>
        <p:spPr>
          <a:xfrm>
            <a:off x="1822130" y="4016159"/>
            <a:ext cx="3500002" cy="299244"/>
          </a:xfrm>
        </p:spPr>
        <p:txBody>
          <a:bodyPr>
            <a:noAutofit/>
          </a:bodyPr>
          <a:lstStyle>
            <a:lvl1pPr marL="0" indent="0">
              <a:lnSpc>
                <a:spcPct val="100000"/>
              </a:lnSpc>
              <a:spcBef>
                <a:spcPts val="0"/>
              </a:spcBef>
              <a:buNone/>
              <a:defRPr sz="1600" baseline="0">
                <a:latin typeface="Arial" panose="020B0604020202020204" pitchFamily="34" charset="0"/>
                <a:ea typeface="Sharp Sans No1 Semibold" pitchFamily="50" charset="0"/>
                <a:cs typeface="Arial" panose="020B0604020202020204" pitchFamily="34" charset="0"/>
              </a:defRPr>
            </a:lvl1pPr>
            <a:lvl2pPr marL="457200" indent="0">
              <a:buNone/>
              <a:defRPr/>
            </a:lvl2pPr>
          </a:lstStyle>
          <a:p>
            <a:pPr lvl="0"/>
            <a:r>
              <a:rPr lang="en-US" dirty="0"/>
              <a:t>Sub-heading</a:t>
            </a:r>
          </a:p>
        </p:txBody>
      </p:sp>
    </p:spTree>
    <p:extLst>
      <p:ext uri="{BB962C8B-B14F-4D97-AF65-F5344CB8AC3E}">
        <p14:creationId xmlns:p14="http://schemas.microsoft.com/office/powerpoint/2010/main" val="258248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cxnSp>
        <p:nvCxnSpPr>
          <p:cNvPr id="21" name="Straight Connector 20"/>
          <p:cNvCxnSpPr/>
          <p:nvPr userDrawn="1"/>
        </p:nvCxnSpPr>
        <p:spPr>
          <a:xfrm>
            <a:off x="485775" y="487674"/>
            <a:ext cx="11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12947" y="487674"/>
            <a:ext cx="9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tx1"/>
                </a:solidFill>
                <a:latin typeface="Arial" panose="020B0604020202020204" pitchFamily="34" charset="0"/>
                <a:ea typeface="Sharp Sans No1 Book" pitchFamily="50" charset="0"/>
                <a:cs typeface="Arial" panose="020B0604020202020204" pitchFamily="34" charset="0"/>
              </a:defRPr>
            </a:lvl1pPr>
          </a:lstStyle>
          <a:p>
            <a:fld id="{13409866-DAAA-4FCA-99EF-AE7DB323FF73}" type="datetime1">
              <a:rPr lang="en-GB" smtClean="0"/>
              <a:t>29/06/2021</a:t>
            </a:fld>
            <a:endParaRPr lang="en-GB" dirty="0"/>
          </a:p>
        </p:txBody>
      </p:sp>
      <p:sp>
        <p:nvSpPr>
          <p:cNvPr id="24"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tx1"/>
                </a:solidFill>
                <a:latin typeface="Arial" panose="020B0604020202020204" pitchFamily="34" charset="0"/>
                <a:ea typeface="Sharp Sans No1 Book" pitchFamily="50" charset="0"/>
                <a:cs typeface="Arial" panose="020B0604020202020204" pitchFamily="34" charset="0"/>
              </a:defRPr>
            </a:lvl1pPr>
          </a:lstStyle>
          <a:p>
            <a:endParaRPr lang="en-GB" dirty="0"/>
          </a:p>
        </p:txBody>
      </p:sp>
      <p:sp>
        <p:nvSpPr>
          <p:cNvPr id="15" name="Chart Placeholder 2"/>
          <p:cNvSpPr>
            <a:spLocks noGrp="1"/>
          </p:cNvSpPr>
          <p:nvPr>
            <p:ph type="chart" sz="quarter" idx="20"/>
          </p:nvPr>
        </p:nvSpPr>
        <p:spPr>
          <a:xfrm>
            <a:off x="6794500" y="2706948"/>
            <a:ext cx="4910138" cy="3338252"/>
          </a:xfrm>
        </p:spPr>
        <p:txBody>
          <a:bodyPr/>
          <a:lstStyle>
            <a:lvl1pPr>
              <a:defRPr>
                <a:latin typeface="Arial" panose="020B0604020202020204" pitchFamily="34" charset="0"/>
                <a:cs typeface="Arial" panose="020B0604020202020204" pitchFamily="34" charset="0"/>
              </a:defRPr>
            </a:lvl1pPr>
          </a:lstStyle>
          <a:p>
            <a:endParaRPr lang="en-GB"/>
          </a:p>
        </p:txBody>
      </p:sp>
      <p:sp>
        <p:nvSpPr>
          <p:cNvPr id="16" name="Title 1"/>
          <p:cNvSpPr>
            <a:spLocks noGrp="1"/>
          </p:cNvSpPr>
          <p:nvPr>
            <p:ph type="title"/>
          </p:nvPr>
        </p:nvSpPr>
        <p:spPr>
          <a:xfrm>
            <a:off x="1820873" y="1372466"/>
            <a:ext cx="7805292" cy="1154538"/>
          </a:xfrm>
        </p:spPr>
        <p:txBody>
          <a:bodyPr>
            <a:noAutofit/>
          </a:bodyPr>
          <a:lstStyle>
            <a:lvl1pPr>
              <a:lnSpc>
                <a:spcPct val="80000"/>
              </a:lnSpc>
              <a:defRPr sz="4000" baseline="0">
                <a:solidFill>
                  <a:schemeClr val="tx2"/>
                </a:solidFill>
                <a:latin typeface="Arial" panose="020B0604020202020204" pitchFamily="34" charset="0"/>
                <a:ea typeface="Sharp Sans No1 Extrabold" pitchFamily="50" charset="0"/>
                <a:cs typeface="Arial" panose="020B0604020202020204" pitchFamily="34" charset="0"/>
              </a:defRPr>
            </a:lvl1pPr>
          </a:lstStyle>
          <a:p>
            <a:endParaRPr lang="en-GB" dirty="0"/>
          </a:p>
        </p:txBody>
      </p:sp>
      <p:sp>
        <p:nvSpPr>
          <p:cNvPr id="28" name="Content Placeholder 5"/>
          <p:cNvSpPr>
            <a:spLocks noGrp="1"/>
          </p:cNvSpPr>
          <p:nvPr>
            <p:ph sz="quarter" idx="4" hasCustomPrompt="1"/>
          </p:nvPr>
        </p:nvSpPr>
        <p:spPr>
          <a:xfrm>
            <a:off x="1822130" y="2706948"/>
            <a:ext cx="3500002" cy="299244"/>
          </a:xfrm>
        </p:spPr>
        <p:txBody>
          <a:bodyPr>
            <a:noAutofit/>
          </a:bodyPr>
          <a:lstStyle>
            <a:lvl1pPr marL="0" indent="0">
              <a:lnSpc>
                <a:spcPct val="100000"/>
              </a:lnSpc>
              <a:spcBef>
                <a:spcPts val="0"/>
              </a:spcBef>
              <a:buNone/>
              <a:defRPr sz="1600" baseline="0">
                <a:latin typeface="Arial" panose="020B0604020202020204" pitchFamily="34" charset="0"/>
                <a:ea typeface="Sharp Sans No1 Semibold" pitchFamily="50" charset="0"/>
                <a:cs typeface="Arial" panose="020B0604020202020204" pitchFamily="34" charset="0"/>
              </a:defRPr>
            </a:lvl1pPr>
            <a:lvl2pPr marL="457200" indent="0">
              <a:buNone/>
              <a:defRPr/>
            </a:lvl2pPr>
          </a:lstStyle>
          <a:p>
            <a:pPr lvl="0"/>
            <a:r>
              <a:rPr lang="en-US" dirty="0"/>
              <a:t>Sub-heading</a:t>
            </a:r>
          </a:p>
        </p:txBody>
      </p:sp>
      <p:sp>
        <p:nvSpPr>
          <p:cNvPr id="29" name="Content Placeholder 5"/>
          <p:cNvSpPr>
            <a:spLocks noGrp="1"/>
          </p:cNvSpPr>
          <p:nvPr>
            <p:ph sz="quarter" idx="14" hasCustomPrompt="1"/>
          </p:nvPr>
        </p:nvSpPr>
        <p:spPr>
          <a:xfrm>
            <a:off x="1822130" y="4016159"/>
            <a:ext cx="3500002" cy="299244"/>
          </a:xfrm>
        </p:spPr>
        <p:txBody>
          <a:bodyPr>
            <a:noAutofit/>
          </a:bodyPr>
          <a:lstStyle>
            <a:lvl1pPr marL="0" indent="0">
              <a:lnSpc>
                <a:spcPct val="100000"/>
              </a:lnSpc>
              <a:spcBef>
                <a:spcPts val="0"/>
              </a:spcBef>
              <a:buNone/>
              <a:defRPr sz="1600" baseline="0">
                <a:latin typeface="Arial" panose="020B0604020202020204" pitchFamily="34" charset="0"/>
                <a:ea typeface="Sharp Sans No1 Semibold" pitchFamily="50" charset="0"/>
                <a:cs typeface="Arial" panose="020B0604020202020204" pitchFamily="34" charset="0"/>
              </a:defRPr>
            </a:lvl1pPr>
            <a:lvl2pPr marL="457200" indent="0">
              <a:buNone/>
              <a:defRPr/>
            </a:lvl2pPr>
          </a:lstStyle>
          <a:p>
            <a:pPr lvl="0"/>
            <a:r>
              <a:rPr lang="en-US" dirty="0"/>
              <a:t>Sub-heading</a:t>
            </a:r>
          </a:p>
        </p:txBody>
      </p:sp>
    </p:spTree>
    <p:extLst>
      <p:ext uri="{BB962C8B-B14F-4D97-AF65-F5344CB8AC3E}">
        <p14:creationId xmlns:p14="http://schemas.microsoft.com/office/powerpoint/2010/main" val="78772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9" name="Picture Placeholder 18"/>
          <p:cNvSpPr>
            <a:spLocks noGrp="1"/>
          </p:cNvSpPr>
          <p:nvPr>
            <p:ph type="pic" sz="quarter" idx="15"/>
          </p:nvPr>
        </p:nvSpPr>
        <p:spPr>
          <a:xfrm>
            <a:off x="0" y="0"/>
            <a:ext cx="12192000" cy="6858000"/>
          </a:xfrm>
        </p:spPr>
        <p:txBody>
          <a:bodyPr anchor="ctr">
            <a:normAutofit/>
          </a:bodyPr>
          <a:lstStyle>
            <a:lvl1pPr>
              <a:defRPr sz="2000">
                <a:latin typeface="Arial" panose="020B0604020202020204" pitchFamily="34" charset="0"/>
                <a:ea typeface="Sharp Sans No1 Book" pitchFamily="50"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63791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5D7B8A-8AB7-4B9C-801D-C10AFE7BAA1A}" type="datetime1">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E74459-1DF7-4A4D-8F69-DDADD071A046}" type="slidenum">
              <a:rPr lang="en-GB" smtClean="0"/>
              <a:t>‹#›</a:t>
            </a:fld>
            <a:endParaRPr lang="en-GB"/>
          </a:p>
        </p:txBody>
      </p:sp>
    </p:spTree>
    <p:extLst>
      <p:ext uri="{BB962C8B-B14F-4D97-AF65-F5344CB8AC3E}">
        <p14:creationId xmlns:p14="http://schemas.microsoft.com/office/powerpoint/2010/main" val="281058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3326"/>
            <a:ext cx="10515600" cy="96866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2109193"/>
            <a:ext cx="10515600" cy="40677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332953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3" r:id="rId4"/>
    <p:sldLayoutId id="2147483660" r:id="rId5"/>
    <p:sldLayoutId id="2147483664" r:id="rId6"/>
    <p:sldLayoutId id="2147483663" r:id="rId7"/>
    <p:sldLayoutId id="2147483665" r:id="rId8"/>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Sharp Sans No1 Extrabold" pitchFamily="50"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Sharp Sans No1 Semibold" pitchFamily="50"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Sharp Sans No1 Book" pitchFamily="50"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666666"/>
          </a:solidFill>
          <a:latin typeface="Graphik Regular" panose="020B0503030202060203" pitchFamily="34" charset="0"/>
          <a:ea typeface="Sharp Sans No1 Book" pitchFamily="50" charset="0"/>
          <a:cs typeface="Sharp Sans No1 Book"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4202" y="1213674"/>
            <a:ext cx="9432768" cy="2626610"/>
          </a:xfrm>
        </p:spPr>
        <p:txBody>
          <a:bodyPr/>
          <a:lstStyle/>
          <a:p>
            <a:r>
              <a:rPr lang="en-GB" sz="5400" dirty="0">
                <a:latin typeface="Arial"/>
                <a:cs typeface="Arial"/>
              </a:rPr>
              <a:t>Diversity and Inclusion</a:t>
            </a:r>
            <a:br>
              <a:rPr lang="en-GB" sz="5400" dirty="0"/>
            </a:br>
            <a:br>
              <a:rPr lang="en-GB" sz="5400" dirty="0"/>
            </a:br>
            <a:r>
              <a:rPr lang="en-GB" sz="5400" dirty="0">
                <a:latin typeface="Arial"/>
                <a:cs typeface="Arial"/>
              </a:rPr>
              <a:t>Part 1 Introduction</a:t>
            </a:r>
            <a:br>
              <a:rPr lang="en-GB" sz="5400" dirty="0">
                <a:latin typeface="Arial"/>
                <a:cs typeface="Arial"/>
              </a:rPr>
            </a:br>
            <a:br>
              <a:rPr lang="en-GB" sz="5400" dirty="0">
                <a:latin typeface="Arial"/>
                <a:cs typeface="Arial"/>
              </a:rPr>
            </a:br>
            <a:br>
              <a:rPr lang="en-GB" sz="5400" dirty="0">
                <a:latin typeface="Arial"/>
                <a:cs typeface="Arial"/>
              </a:rPr>
            </a:br>
            <a:r>
              <a:rPr lang="en-GB" sz="3200">
                <a:solidFill>
                  <a:schemeClr val="bg1"/>
                </a:solidFill>
                <a:latin typeface="Arial"/>
                <a:cs typeface="Arial"/>
              </a:rPr>
              <a:t>Dr Ivana Lessner Listiakova</a:t>
            </a:r>
            <a:br>
              <a:rPr lang="en-GB" sz="3200" dirty="0">
                <a:latin typeface="Arial"/>
                <a:cs typeface="Arial"/>
              </a:rPr>
            </a:br>
            <a:endParaRPr lang="en-GB" sz="3200">
              <a:solidFill>
                <a:schemeClr val="bg1"/>
              </a:solidFill>
              <a:latin typeface="Arial"/>
              <a:cs typeface="Arial"/>
            </a:endParaRPr>
          </a:p>
        </p:txBody>
      </p:sp>
      <p:sp>
        <p:nvSpPr>
          <p:cNvPr id="2" name="TextBox 1">
            <a:extLst>
              <a:ext uri="{FF2B5EF4-FFF2-40B4-BE49-F238E27FC236}">
                <a16:creationId xmlns:a16="http://schemas.microsoft.com/office/drawing/2014/main" id="{EEC1CB7B-6286-41DC-88A4-748438BD41B8}"/>
              </a:ext>
            </a:extLst>
          </p:cNvPr>
          <p:cNvSpPr txBox="1"/>
          <p:nvPr/>
        </p:nvSpPr>
        <p:spPr>
          <a:xfrm>
            <a:off x="385591" y="550844"/>
            <a:ext cx="1453603" cy="369332"/>
          </a:xfrm>
          <a:prstGeom prst="rect">
            <a:avLst/>
          </a:prstGeom>
          <a:noFill/>
        </p:spPr>
        <p:txBody>
          <a:bodyPr wrap="none" rtlCol="0">
            <a:spAutoFit/>
          </a:bodyPr>
          <a:lstStyle/>
          <a:p>
            <a:r>
              <a:rPr lang="en-GB" dirty="0">
                <a:solidFill>
                  <a:schemeClr val="bg1"/>
                </a:solidFill>
              </a:rPr>
              <a:t>BA Childhood</a:t>
            </a:r>
          </a:p>
        </p:txBody>
      </p:sp>
    </p:spTree>
    <p:extLst>
      <p:ext uri="{BB962C8B-B14F-4D97-AF65-F5344CB8AC3E}">
        <p14:creationId xmlns:p14="http://schemas.microsoft.com/office/powerpoint/2010/main" val="76435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40644D-613F-40ED-BF81-0D658C7317A9}"/>
              </a:ext>
            </a:extLst>
          </p:cNvPr>
          <p:cNvSpPr txBox="1">
            <a:spLocks/>
          </p:cNvSpPr>
          <p:nvPr/>
        </p:nvSpPr>
        <p:spPr>
          <a:xfrm>
            <a:off x="473725" y="635069"/>
            <a:ext cx="4739720" cy="1139139"/>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Sharp Sans No1 Extrabold" pitchFamily="50" charset="0"/>
                <a:cs typeface="Arial" panose="020B0604020202020204" pitchFamily="34" charset="0"/>
              </a:defRPr>
            </a:lvl1pPr>
          </a:lstStyle>
          <a:p>
            <a:pPr>
              <a:spcAft>
                <a:spcPts val="600"/>
              </a:spcAft>
            </a:pPr>
            <a:r>
              <a:rPr lang="en-US" kern="1200">
                <a:solidFill>
                  <a:schemeClr val="tx1"/>
                </a:solidFill>
                <a:ea typeface="+mj-ea"/>
              </a:rPr>
              <a:t>Materials</a:t>
            </a:r>
            <a:endParaRPr lang="en-US" kern="1200" dirty="0">
              <a:solidFill>
                <a:schemeClr val="tx1"/>
              </a:solidFill>
              <a:ea typeface="+mj-ea"/>
            </a:endParaRPr>
          </a:p>
        </p:txBody>
      </p:sp>
      <p:sp>
        <p:nvSpPr>
          <p:cNvPr id="10" name="Content Placeholder 2">
            <a:extLst>
              <a:ext uri="{FF2B5EF4-FFF2-40B4-BE49-F238E27FC236}">
                <a16:creationId xmlns:a16="http://schemas.microsoft.com/office/drawing/2014/main" id="{231AF1BD-B2CA-43E9-9C53-363566C3DDB6}"/>
              </a:ext>
            </a:extLst>
          </p:cNvPr>
          <p:cNvSpPr txBox="1">
            <a:spLocks/>
          </p:cNvSpPr>
          <p:nvPr/>
        </p:nvSpPr>
        <p:spPr>
          <a:xfrm>
            <a:off x="473725" y="2253915"/>
            <a:ext cx="4739720" cy="1496676"/>
          </a:xfrm>
          <a:prstGeom prst="rect">
            <a:avLst/>
          </a:prstGeom>
          <a:solidFill>
            <a:schemeClr val="bg2"/>
          </a:solidFill>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Sharp Sans No1 Semibold" pitchFamily="50"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Sharp Sans No1 Book" pitchFamily="50"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666666"/>
                </a:solidFill>
                <a:latin typeface="Graphik Regular" panose="020B0503030202060203" pitchFamily="34" charset="0"/>
                <a:ea typeface="Sharp Sans No1 Book" pitchFamily="50" charset="0"/>
                <a:cs typeface="Sharp Sans No1 Book"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3200">
                <a:latin typeface="+mn-lt"/>
                <a:ea typeface="+mn-ea"/>
                <a:cs typeface="+mn-cs"/>
              </a:rPr>
              <a:t>What is it for?</a:t>
            </a:r>
          </a:p>
          <a:p>
            <a:pPr>
              <a:spcBef>
                <a:spcPts val="600"/>
              </a:spcBef>
              <a:spcAft>
                <a:spcPts val="600"/>
              </a:spcAft>
            </a:pPr>
            <a:r>
              <a:rPr lang="en-US" sz="3200">
                <a:latin typeface="+mn-lt"/>
                <a:ea typeface="+mn-ea"/>
                <a:cs typeface="+mn-cs"/>
              </a:rPr>
              <a:t>Why might children need it?</a:t>
            </a:r>
          </a:p>
          <a:p>
            <a:pPr>
              <a:spcBef>
                <a:spcPts val="600"/>
              </a:spcBef>
              <a:spcAft>
                <a:spcPts val="600"/>
              </a:spcAft>
            </a:pPr>
            <a:r>
              <a:rPr lang="en-US" sz="3200">
                <a:latin typeface="+mn-lt"/>
                <a:ea typeface="+mn-ea"/>
                <a:cs typeface="+mn-cs"/>
              </a:rPr>
              <a:t>How will it help?</a:t>
            </a:r>
          </a:p>
          <a:p>
            <a:pPr marL="0"/>
            <a:endParaRPr lang="en-US" sz="3200" dirty="0">
              <a:latin typeface="+mn-lt"/>
              <a:ea typeface="+mn-ea"/>
              <a:cs typeface="+mn-cs"/>
            </a:endParaRPr>
          </a:p>
        </p:txBody>
      </p:sp>
      <p:pic>
        <p:nvPicPr>
          <p:cNvPr id="3" name="Picture 3" descr="A picture containing LEGO, toy, indoor, decorated&#10;&#10;Description automatically generated">
            <a:extLst>
              <a:ext uri="{FF2B5EF4-FFF2-40B4-BE49-F238E27FC236}">
                <a16:creationId xmlns:a16="http://schemas.microsoft.com/office/drawing/2014/main" id="{E73E6D4E-E734-4EC2-AD37-C462F28DE29F}"/>
              </a:ext>
            </a:extLst>
          </p:cNvPr>
          <p:cNvPicPr>
            <a:picLocks noChangeAspect="1"/>
          </p:cNvPicPr>
          <p:nvPr/>
        </p:nvPicPr>
        <p:blipFill rotWithShape="1">
          <a:blip r:embed="rId3"/>
          <a:srcRect l="9343" r="24659" b="4"/>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2" name="Picture 2" descr="A picture containing indoor, toy, stationary, sweet&#10;&#10;Description automatically generated">
            <a:extLst>
              <a:ext uri="{FF2B5EF4-FFF2-40B4-BE49-F238E27FC236}">
                <a16:creationId xmlns:a16="http://schemas.microsoft.com/office/drawing/2014/main" id="{C1A94AC1-9194-48ED-A031-BB5EB0A22FB6}"/>
              </a:ext>
            </a:extLst>
          </p:cNvPr>
          <p:cNvPicPr>
            <a:picLocks noChangeAspect="1"/>
          </p:cNvPicPr>
          <p:nvPr/>
        </p:nvPicPr>
        <p:blipFill rotWithShape="1">
          <a:blip r:embed="rId4"/>
          <a:srcRect r="3504" b="4"/>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12">
            <a:extLst>
              <a:ext uri="{FF2B5EF4-FFF2-40B4-BE49-F238E27FC236}">
                <a16:creationId xmlns:a16="http://schemas.microsoft.com/office/drawing/2014/main" id="{2B47CC6C-3A64-460F-BB32-48A6BE09495A}"/>
              </a:ext>
            </a:extLst>
          </p:cNvPr>
          <p:cNvPicPr>
            <a:picLocks noChangeAspect="1"/>
          </p:cNvPicPr>
          <p:nvPr/>
        </p:nvPicPr>
        <p:blipFill rotWithShape="1">
          <a:blip r:embed="rId5"/>
          <a:srcRect l="7286" r="7149"/>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4" name="Picture 6" descr="A picture containing indoor&#10;&#10;Description automatically generated">
            <a:extLst>
              <a:ext uri="{FF2B5EF4-FFF2-40B4-BE49-F238E27FC236}">
                <a16:creationId xmlns:a16="http://schemas.microsoft.com/office/drawing/2014/main" id="{E13C5F5B-1797-4877-AD44-ABAFCD1BA93E}"/>
              </a:ext>
            </a:extLst>
          </p:cNvPr>
          <p:cNvPicPr>
            <a:picLocks noChangeAspect="1"/>
          </p:cNvPicPr>
          <p:nvPr/>
        </p:nvPicPr>
        <p:blipFill rotWithShape="1">
          <a:blip r:embed="rId6"/>
          <a:srcRect t="11568" r="5" b="7098"/>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7" name="Picture 8">
            <a:extLst>
              <a:ext uri="{FF2B5EF4-FFF2-40B4-BE49-F238E27FC236}">
                <a16:creationId xmlns:a16="http://schemas.microsoft.com/office/drawing/2014/main" id="{C3819BAD-D327-4043-AD44-96CAA8F2CAC3}"/>
              </a:ext>
            </a:extLst>
          </p:cNvPr>
          <p:cNvPicPr>
            <a:picLocks noChangeAspect="1"/>
          </p:cNvPicPr>
          <p:nvPr/>
        </p:nvPicPr>
        <p:blipFill rotWithShape="1">
          <a:blip r:embed="rId7"/>
          <a:srcRect r="11971"/>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11" name="Date Placeholder 6">
            <a:extLst>
              <a:ext uri="{FF2B5EF4-FFF2-40B4-BE49-F238E27FC236}">
                <a16:creationId xmlns:a16="http://schemas.microsoft.com/office/drawing/2014/main" id="{C530A7FA-336A-4530-A9CA-4A2D409EB6F1}"/>
              </a:ext>
            </a:extLst>
          </p:cNvPr>
          <p:cNvSpPr txBox="1">
            <a:spLocks noGrp="1"/>
          </p:cNvSpPr>
          <p:nvPr>
            <p:ph type="dt" sz="half" idx="10"/>
          </p:nvPr>
        </p:nvSpPr>
        <p:spPr>
          <a:xfrm>
            <a:off x="0" y="0"/>
            <a:ext cx="1453603" cy="369332"/>
          </a:xfrm>
          <a:prstGeom prst="rect">
            <a:avLst/>
          </a:prstGeom>
          <a:noFill/>
        </p:spPr>
        <p:txBody>
          <a:bodyPr wrap="none" rtlCol="0">
            <a:spAutoFit/>
          </a:bodyPr>
          <a:lstStyle/>
          <a:p>
            <a:pPr>
              <a:spcAft>
                <a:spcPts val="600"/>
              </a:spcAft>
            </a:pPr>
            <a:r>
              <a:rPr lang="en-GB"/>
              <a:t>BA Childhood</a:t>
            </a:r>
          </a:p>
        </p:txBody>
      </p:sp>
      <p:pic>
        <p:nvPicPr>
          <p:cNvPr id="12" name="Picture 2">
            <a:extLst>
              <a:ext uri="{FF2B5EF4-FFF2-40B4-BE49-F238E27FC236}">
                <a16:creationId xmlns:a16="http://schemas.microsoft.com/office/drawing/2014/main" id="{7BCD7E62-A59B-4ED9-9240-A28D77F176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8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F59C-6DCD-AF4E-AE1B-CAC44F751371}"/>
              </a:ext>
            </a:extLst>
          </p:cNvPr>
          <p:cNvSpPr>
            <a:spLocks noGrp="1"/>
          </p:cNvSpPr>
          <p:nvPr>
            <p:ph type="title"/>
          </p:nvPr>
        </p:nvSpPr>
        <p:spPr>
          <a:xfrm>
            <a:off x="389165" y="454146"/>
            <a:ext cx="10951028" cy="1259174"/>
          </a:xfrm>
          <a:solidFill>
            <a:schemeClr val="tx1">
              <a:lumMod val="20000"/>
              <a:lumOff val="80000"/>
            </a:schemeClr>
          </a:solidFill>
        </p:spPr>
        <p:txBody>
          <a:bodyPr>
            <a:normAutofit/>
          </a:bodyPr>
          <a:lstStyle/>
          <a:p>
            <a:r>
              <a:rPr lang="en-GB" dirty="0">
                <a:latin typeface="Arial"/>
                <a:cs typeface="Arial"/>
              </a:rPr>
              <a:t>Supporting inclusion</a:t>
            </a:r>
            <a:endParaRPr lang="en-GB" dirty="0"/>
          </a:p>
        </p:txBody>
      </p:sp>
      <p:sp>
        <p:nvSpPr>
          <p:cNvPr id="3" name="Content Placeholder 2">
            <a:extLst>
              <a:ext uri="{FF2B5EF4-FFF2-40B4-BE49-F238E27FC236}">
                <a16:creationId xmlns:a16="http://schemas.microsoft.com/office/drawing/2014/main" id="{2E1B82B6-C5E8-3E42-9DAA-5529341F63F9}"/>
              </a:ext>
            </a:extLst>
          </p:cNvPr>
          <p:cNvSpPr>
            <a:spLocks noGrp="1"/>
          </p:cNvSpPr>
          <p:nvPr>
            <p:ph idx="1"/>
          </p:nvPr>
        </p:nvSpPr>
        <p:spPr>
          <a:xfrm>
            <a:off x="5443457" y="2120105"/>
            <a:ext cx="5899755" cy="3779623"/>
          </a:xfrm>
          <a:solidFill>
            <a:schemeClr val="tx2">
              <a:lumMod val="60000"/>
              <a:lumOff val="40000"/>
            </a:schemeClr>
          </a:solidFill>
        </p:spPr>
        <p:txBody>
          <a:bodyPr vert="horz" lIns="91440" tIns="45720" rIns="91440" bIns="45720" rtlCol="0" anchor="t">
            <a:normAutofit/>
          </a:bodyPr>
          <a:lstStyle/>
          <a:p>
            <a:pPr marL="457200" indent="-457200"/>
            <a:r>
              <a:rPr lang="en-GB" sz="2800" dirty="0">
                <a:latin typeface="Arial"/>
                <a:cs typeface="Arial"/>
              </a:rPr>
              <a:t>Overcoming barriers</a:t>
            </a:r>
            <a:endParaRPr lang="en-GB" dirty="0"/>
          </a:p>
          <a:p>
            <a:pPr marL="457200" indent="-457200"/>
            <a:r>
              <a:rPr lang="en-GB" sz="2800" dirty="0">
                <a:latin typeface="Arial"/>
                <a:cs typeface="Arial"/>
              </a:rPr>
              <a:t>Removing barriers</a:t>
            </a:r>
          </a:p>
          <a:p>
            <a:pPr marL="457200" indent="-457200"/>
            <a:r>
              <a:rPr lang="en-GB" sz="2800" dirty="0">
                <a:latin typeface="Arial"/>
                <a:cs typeface="Arial"/>
              </a:rPr>
              <a:t>We are all different</a:t>
            </a:r>
          </a:p>
          <a:p>
            <a:pPr marL="457200" indent="-457200"/>
            <a:r>
              <a:rPr lang="en-GB" sz="2800" dirty="0">
                <a:latin typeface="Arial"/>
                <a:cs typeface="Arial"/>
              </a:rPr>
              <a:t>We need different things</a:t>
            </a:r>
          </a:p>
          <a:p>
            <a:pPr marL="457200" indent="-457200"/>
            <a:r>
              <a:rPr lang="en-GB" sz="2800" dirty="0">
                <a:latin typeface="Arial"/>
                <a:cs typeface="Arial"/>
              </a:rPr>
              <a:t>We all have a right to participate</a:t>
            </a:r>
          </a:p>
        </p:txBody>
      </p:sp>
      <p:pic>
        <p:nvPicPr>
          <p:cNvPr id="5" name="Picture 5" descr="A picture containing computer, keyboard, indoor, computer&#10;&#10;Description automatically generated">
            <a:extLst>
              <a:ext uri="{FF2B5EF4-FFF2-40B4-BE49-F238E27FC236}">
                <a16:creationId xmlns:a16="http://schemas.microsoft.com/office/drawing/2014/main" id="{39EB92A5-9B44-4040-A17E-307DF9E2AFBD}"/>
              </a:ext>
            </a:extLst>
          </p:cNvPr>
          <p:cNvPicPr>
            <a:picLocks noChangeAspect="1"/>
          </p:cNvPicPr>
          <p:nvPr/>
        </p:nvPicPr>
        <p:blipFill>
          <a:blip r:embed="rId3"/>
          <a:stretch>
            <a:fillRect/>
          </a:stretch>
        </p:blipFill>
        <p:spPr>
          <a:xfrm>
            <a:off x="392289" y="2114076"/>
            <a:ext cx="4873977" cy="3786960"/>
          </a:xfrm>
          <a:prstGeom prst="rect">
            <a:avLst/>
          </a:prstGeom>
        </p:spPr>
      </p:pic>
      <p:sp>
        <p:nvSpPr>
          <p:cNvPr id="6" name="Date Placeholder 6">
            <a:extLst>
              <a:ext uri="{FF2B5EF4-FFF2-40B4-BE49-F238E27FC236}">
                <a16:creationId xmlns:a16="http://schemas.microsoft.com/office/drawing/2014/main" id="{249B3589-F610-4A97-B264-3813989CD399}"/>
              </a:ext>
            </a:extLst>
          </p:cNvPr>
          <p:cNvSpPr txBox="1">
            <a:spLocks noGrp="1"/>
          </p:cNvSpPr>
          <p:nvPr>
            <p:ph type="dt" sz="half" idx="10"/>
          </p:nvPr>
        </p:nvSpPr>
        <p:spPr>
          <a:xfrm>
            <a:off x="0" y="0"/>
            <a:ext cx="0" cy="0"/>
          </a:xfrm>
          <a:prstGeom prst="rect">
            <a:avLst/>
          </a:prstGeom>
          <a:noFill/>
        </p:spPr>
        <p:txBody>
          <a:bodyPr wrap="none" rtlCol="0">
            <a:spAutoFit/>
          </a:bodyPr>
          <a:lstStyle/>
          <a:p>
            <a:r>
              <a:rPr lang="en-GB" dirty="0"/>
              <a:t>BA Childhood</a:t>
            </a:r>
          </a:p>
        </p:txBody>
      </p:sp>
      <p:pic>
        <p:nvPicPr>
          <p:cNvPr id="7" name="Picture 2">
            <a:extLst>
              <a:ext uri="{FF2B5EF4-FFF2-40B4-BE49-F238E27FC236}">
                <a16:creationId xmlns:a16="http://schemas.microsoft.com/office/drawing/2014/main" id="{8603E154-CC83-46D5-8BC8-407AD0B49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2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oy, doll&#10;&#10;Description automatically generated">
            <a:extLst>
              <a:ext uri="{FF2B5EF4-FFF2-40B4-BE49-F238E27FC236}">
                <a16:creationId xmlns:a16="http://schemas.microsoft.com/office/drawing/2014/main" id="{6A7BFCE5-AAF8-435D-A5BF-5C9EBD4712F0}"/>
              </a:ext>
            </a:extLst>
          </p:cNvPr>
          <p:cNvPicPr>
            <a:picLocks noChangeAspect="1"/>
          </p:cNvPicPr>
          <p:nvPr/>
        </p:nvPicPr>
        <p:blipFill>
          <a:blip r:embed="rId3"/>
          <a:stretch>
            <a:fillRect/>
          </a:stretch>
        </p:blipFill>
        <p:spPr>
          <a:xfrm>
            <a:off x="6304844" y="809927"/>
            <a:ext cx="5367866" cy="6451700"/>
          </a:xfrm>
          <a:prstGeom prst="rect">
            <a:avLst/>
          </a:prstGeom>
        </p:spPr>
      </p:pic>
      <p:sp>
        <p:nvSpPr>
          <p:cNvPr id="2" name="Title 1">
            <a:extLst>
              <a:ext uri="{FF2B5EF4-FFF2-40B4-BE49-F238E27FC236}">
                <a16:creationId xmlns:a16="http://schemas.microsoft.com/office/drawing/2014/main" id="{E6CA4FBF-55A7-8D44-A1B5-7AFF78034649}"/>
              </a:ext>
            </a:extLst>
          </p:cNvPr>
          <p:cNvSpPr>
            <a:spLocks noGrp="1"/>
          </p:cNvSpPr>
          <p:nvPr>
            <p:ph type="title"/>
          </p:nvPr>
        </p:nvSpPr>
        <p:spPr>
          <a:xfrm>
            <a:off x="365761" y="449705"/>
            <a:ext cx="11486753" cy="1561975"/>
          </a:xfrm>
          <a:solidFill>
            <a:schemeClr val="tx2">
              <a:lumMod val="60000"/>
              <a:lumOff val="40000"/>
            </a:schemeClr>
          </a:solidFill>
        </p:spPr>
        <p:txBody>
          <a:bodyPr/>
          <a:lstStyle/>
          <a:p>
            <a:r>
              <a:rPr lang="en-GB" dirty="0">
                <a:latin typeface="Arial"/>
                <a:cs typeface="Arial"/>
              </a:rPr>
              <a:t>Diversity and inclusion</a:t>
            </a:r>
            <a:endParaRPr lang="en-GB" dirty="0"/>
          </a:p>
        </p:txBody>
      </p:sp>
      <p:sp>
        <p:nvSpPr>
          <p:cNvPr id="3" name="Content Placeholder 2">
            <a:extLst>
              <a:ext uri="{FF2B5EF4-FFF2-40B4-BE49-F238E27FC236}">
                <a16:creationId xmlns:a16="http://schemas.microsoft.com/office/drawing/2014/main" id="{B6400620-4005-D346-8419-2381C278EB30}"/>
              </a:ext>
            </a:extLst>
          </p:cNvPr>
          <p:cNvSpPr>
            <a:spLocks noGrp="1"/>
          </p:cNvSpPr>
          <p:nvPr>
            <p:ph idx="1"/>
          </p:nvPr>
        </p:nvSpPr>
        <p:spPr>
          <a:xfrm>
            <a:off x="365760" y="2515007"/>
            <a:ext cx="5749035" cy="3893287"/>
          </a:xfrm>
          <a:solidFill>
            <a:schemeClr val="tx1">
              <a:lumMod val="20000"/>
              <a:lumOff val="80000"/>
            </a:schemeClr>
          </a:solidFill>
        </p:spPr>
        <p:txBody>
          <a:bodyPr vert="horz" lIns="91440" tIns="45720" rIns="91440" bIns="45720" rtlCol="0" anchor="t">
            <a:noAutofit/>
          </a:bodyPr>
          <a:lstStyle/>
          <a:p>
            <a:endParaRPr lang="en-GB" sz="3200" dirty="0">
              <a:latin typeface="Arial"/>
              <a:cs typeface="Arial"/>
            </a:endParaRPr>
          </a:p>
          <a:p>
            <a:r>
              <a:rPr lang="en-GB" sz="3200" dirty="0">
                <a:latin typeface="Arial"/>
                <a:cs typeface="Arial"/>
              </a:rPr>
              <a:t>We are all different</a:t>
            </a:r>
            <a:endParaRPr lang="en-US" sz="3200" dirty="0"/>
          </a:p>
          <a:p>
            <a:endParaRPr lang="en-GB" sz="3200" dirty="0">
              <a:latin typeface="Arial"/>
              <a:cs typeface="Arial"/>
            </a:endParaRPr>
          </a:p>
          <a:p>
            <a:r>
              <a:rPr lang="en-GB" sz="3200" dirty="0">
                <a:latin typeface="Arial"/>
                <a:cs typeface="Arial"/>
              </a:rPr>
              <a:t>Inclusion is a concept based on people’s / children’s rights to participate.</a:t>
            </a:r>
          </a:p>
          <a:p>
            <a:endParaRPr lang="en-GB" sz="3200" dirty="0"/>
          </a:p>
          <a:p>
            <a:endParaRPr lang="en-GB" sz="3200" dirty="0"/>
          </a:p>
        </p:txBody>
      </p:sp>
      <p:sp>
        <p:nvSpPr>
          <p:cNvPr id="7" name="Date Placeholder 6">
            <a:extLst>
              <a:ext uri="{FF2B5EF4-FFF2-40B4-BE49-F238E27FC236}">
                <a16:creationId xmlns:a16="http://schemas.microsoft.com/office/drawing/2014/main" id="{41A20A80-0A5E-49D4-BB74-006A88446D2C}"/>
              </a:ext>
            </a:extLst>
          </p:cNvPr>
          <p:cNvSpPr txBox="1">
            <a:spLocks noGrp="1"/>
          </p:cNvSpPr>
          <p:nvPr>
            <p:ph type="dt" sz="half" idx="10"/>
          </p:nvPr>
        </p:nvSpPr>
        <p:spPr>
          <a:xfrm>
            <a:off x="0" y="-5079"/>
            <a:ext cx="1453603" cy="369332"/>
          </a:xfrm>
          <a:prstGeom prst="rect">
            <a:avLst/>
          </a:prstGeom>
          <a:noFill/>
        </p:spPr>
        <p:txBody>
          <a:bodyPr wrap="none" rtlCol="0">
            <a:spAutoFit/>
          </a:bodyPr>
          <a:lstStyle/>
          <a:p>
            <a:r>
              <a:rPr lang="en-GB" dirty="0"/>
              <a:t>BA Childhood</a:t>
            </a:r>
          </a:p>
        </p:txBody>
      </p:sp>
      <p:pic>
        <p:nvPicPr>
          <p:cNvPr id="1026" name="Picture 2">
            <a:extLst>
              <a:ext uri="{FF2B5EF4-FFF2-40B4-BE49-F238E27FC236}">
                <a16:creationId xmlns:a16="http://schemas.microsoft.com/office/drawing/2014/main" id="{10A5864E-FABE-4FA5-878F-D01C50497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3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4FBF-55A7-8D44-A1B5-7AFF78034649}"/>
              </a:ext>
            </a:extLst>
          </p:cNvPr>
          <p:cNvSpPr>
            <a:spLocks noGrp="1"/>
          </p:cNvSpPr>
          <p:nvPr>
            <p:ph type="title"/>
          </p:nvPr>
        </p:nvSpPr>
        <p:spPr>
          <a:xfrm>
            <a:off x="351650" y="4852371"/>
            <a:ext cx="11613752" cy="1561975"/>
          </a:xfrm>
          <a:solidFill>
            <a:schemeClr val="tx2">
              <a:lumMod val="60000"/>
              <a:lumOff val="40000"/>
            </a:schemeClr>
          </a:solidFill>
        </p:spPr>
        <p:txBody>
          <a:bodyPr/>
          <a:lstStyle/>
          <a:p>
            <a:r>
              <a:rPr lang="en-GB" dirty="0">
                <a:latin typeface="Arial"/>
                <a:cs typeface="Arial"/>
              </a:rPr>
              <a:t>What activities do children participate in?</a:t>
            </a:r>
            <a:endParaRPr lang="en-GB" dirty="0"/>
          </a:p>
        </p:txBody>
      </p:sp>
      <p:pic>
        <p:nvPicPr>
          <p:cNvPr id="8" name="Picture 8">
            <a:extLst>
              <a:ext uri="{FF2B5EF4-FFF2-40B4-BE49-F238E27FC236}">
                <a16:creationId xmlns:a16="http://schemas.microsoft.com/office/drawing/2014/main" id="{1364B317-6C1D-4A8F-A372-70E33C2345DC}"/>
              </a:ext>
            </a:extLst>
          </p:cNvPr>
          <p:cNvPicPr>
            <a:picLocks noChangeAspect="1"/>
          </p:cNvPicPr>
          <p:nvPr/>
        </p:nvPicPr>
        <p:blipFill>
          <a:blip r:embed="rId3"/>
          <a:stretch>
            <a:fillRect/>
          </a:stretch>
        </p:blipFill>
        <p:spPr>
          <a:xfrm>
            <a:off x="354542" y="622653"/>
            <a:ext cx="3800475" cy="3924300"/>
          </a:xfrm>
          <a:prstGeom prst="rect">
            <a:avLst/>
          </a:prstGeom>
        </p:spPr>
      </p:pic>
      <p:pic>
        <p:nvPicPr>
          <p:cNvPr id="9" name="Picture 9" descr="A picture containing person, outdoor&#10;&#10;Description automatically generated">
            <a:extLst>
              <a:ext uri="{FF2B5EF4-FFF2-40B4-BE49-F238E27FC236}">
                <a16:creationId xmlns:a16="http://schemas.microsoft.com/office/drawing/2014/main" id="{B8872966-F71F-47DD-817D-8E872CAE1E91}"/>
              </a:ext>
            </a:extLst>
          </p:cNvPr>
          <p:cNvPicPr>
            <a:picLocks noChangeAspect="1"/>
          </p:cNvPicPr>
          <p:nvPr/>
        </p:nvPicPr>
        <p:blipFill>
          <a:blip r:embed="rId4"/>
          <a:stretch>
            <a:fillRect/>
          </a:stretch>
        </p:blipFill>
        <p:spPr>
          <a:xfrm>
            <a:off x="8159750" y="624417"/>
            <a:ext cx="3790950" cy="3924300"/>
          </a:xfrm>
          <a:prstGeom prst="rect">
            <a:avLst/>
          </a:prstGeom>
        </p:spPr>
      </p:pic>
      <p:pic>
        <p:nvPicPr>
          <p:cNvPr id="10" name="Picture 10">
            <a:extLst>
              <a:ext uri="{FF2B5EF4-FFF2-40B4-BE49-F238E27FC236}">
                <a16:creationId xmlns:a16="http://schemas.microsoft.com/office/drawing/2014/main" id="{B8412F01-A213-4BDF-BC2B-22A2280DB44D}"/>
              </a:ext>
            </a:extLst>
          </p:cNvPr>
          <p:cNvPicPr>
            <a:picLocks noChangeAspect="1"/>
          </p:cNvPicPr>
          <p:nvPr/>
        </p:nvPicPr>
        <p:blipFill>
          <a:blip r:embed="rId5"/>
          <a:stretch>
            <a:fillRect/>
          </a:stretch>
        </p:blipFill>
        <p:spPr>
          <a:xfrm>
            <a:off x="4252736" y="626181"/>
            <a:ext cx="3800475" cy="3924300"/>
          </a:xfrm>
          <a:prstGeom prst="rect">
            <a:avLst/>
          </a:prstGeom>
        </p:spPr>
      </p:pic>
      <p:sp>
        <p:nvSpPr>
          <p:cNvPr id="7" name="Date Placeholder 6">
            <a:extLst>
              <a:ext uri="{FF2B5EF4-FFF2-40B4-BE49-F238E27FC236}">
                <a16:creationId xmlns:a16="http://schemas.microsoft.com/office/drawing/2014/main" id="{4A3DA895-A22B-498A-8368-23A8AFACED30}"/>
              </a:ext>
            </a:extLst>
          </p:cNvPr>
          <p:cNvSpPr txBox="1">
            <a:spLocks noGrp="1"/>
          </p:cNvSpPr>
          <p:nvPr>
            <p:ph type="dt" sz="half" idx="10"/>
          </p:nvPr>
        </p:nvSpPr>
        <p:spPr>
          <a:xfrm>
            <a:off x="0" y="0"/>
            <a:ext cx="0" cy="0"/>
          </a:xfrm>
          <a:prstGeom prst="rect">
            <a:avLst/>
          </a:prstGeom>
          <a:noFill/>
        </p:spPr>
        <p:txBody>
          <a:bodyPr wrap="none" rtlCol="0">
            <a:spAutoFit/>
          </a:bodyPr>
          <a:lstStyle/>
          <a:p>
            <a:r>
              <a:rPr lang="en-GB" dirty="0"/>
              <a:t>BA Childhood</a:t>
            </a:r>
          </a:p>
        </p:txBody>
      </p:sp>
      <p:pic>
        <p:nvPicPr>
          <p:cNvPr id="11" name="Picture 2">
            <a:extLst>
              <a:ext uri="{FF2B5EF4-FFF2-40B4-BE49-F238E27FC236}">
                <a16:creationId xmlns:a16="http://schemas.microsoft.com/office/drawing/2014/main" id="{AE5FA703-F1FB-46AB-BBA8-9FF76570D1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45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F59C-6DCD-AF4E-AE1B-CAC44F751371}"/>
              </a:ext>
            </a:extLst>
          </p:cNvPr>
          <p:cNvSpPr>
            <a:spLocks noGrp="1"/>
          </p:cNvSpPr>
          <p:nvPr>
            <p:ph type="title"/>
          </p:nvPr>
        </p:nvSpPr>
        <p:spPr>
          <a:xfrm>
            <a:off x="389165" y="454146"/>
            <a:ext cx="10951028" cy="1259174"/>
          </a:xfrm>
          <a:solidFill>
            <a:schemeClr val="tx1">
              <a:lumMod val="20000"/>
              <a:lumOff val="80000"/>
            </a:schemeClr>
          </a:solidFill>
        </p:spPr>
        <p:txBody>
          <a:bodyPr>
            <a:normAutofit/>
          </a:bodyPr>
          <a:lstStyle/>
          <a:p>
            <a:r>
              <a:rPr lang="en-GB" dirty="0">
                <a:latin typeface="Arial"/>
                <a:cs typeface="Arial"/>
              </a:rPr>
              <a:t>Rights of children</a:t>
            </a:r>
            <a:endParaRPr lang="en-US" dirty="0"/>
          </a:p>
        </p:txBody>
      </p:sp>
      <p:sp>
        <p:nvSpPr>
          <p:cNvPr id="3" name="Content Placeholder 2">
            <a:extLst>
              <a:ext uri="{FF2B5EF4-FFF2-40B4-BE49-F238E27FC236}">
                <a16:creationId xmlns:a16="http://schemas.microsoft.com/office/drawing/2014/main" id="{2E1B82B6-C5E8-3E42-9DAA-5529341F63F9}"/>
              </a:ext>
            </a:extLst>
          </p:cNvPr>
          <p:cNvSpPr>
            <a:spLocks noGrp="1"/>
          </p:cNvSpPr>
          <p:nvPr>
            <p:ph idx="1"/>
          </p:nvPr>
        </p:nvSpPr>
        <p:spPr>
          <a:xfrm>
            <a:off x="3340902" y="2176549"/>
            <a:ext cx="8002310" cy="3723179"/>
          </a:xfrm>
          <a:solidFill>
            <a:schemeClr val="tx2">
              <a:lumMod val="60000"/>
              <a:lumOff val="40000"/>
            </a:schemeClr>
          </a:solidFill>
        </p:spPr>
        <p:txBody>
          <a:bodyPr vert="horz" lIns="91440" tIns="45720" rIns="91440" bIns="45720" rtlCol="0" anchor="t">
            <a:normAutofit/>
          </a:bodyPr>
          <a:lstStyle/>
          <a:p>
            <a:pPr marL="0" indent="0">
              <a:buNone/>
            </a:pPr>
            <a:r>
              <a:rPr lang="en-GB" sz="2800" b="1" dirty="0">
                <a:latin typeface="Arial"/>
                <a:cs typeface="Arial"/>
              </a:rPr>
              <a:t>United Nations Convention on the Rights of the Child (1989)</a:t>
            </a:r>
          </a:p>
          <a:p>
            <a:pPr>
              <a:buFont typeface="Arial"/>
              <a:buChar char="•"/>
            </a:pPr>
            <a:r>
              <a:rPr lang="en-GB" sz="2800" dirty="0">
                <a:latin typeface="Arial"/>
                <a:cs typeface="Arial"/>
              </a:rPr>
              <a:t>Right to education (Article 28)</a:t>
            </a:r>
            <a:endParaRPr lang="en-US" dirty="0"/>
          </a:p>
          <a:p>
            <a:pPr>
              <a:buFont typeface="Arial"/>
              <a:buChar char="•"/>
            </a:pPr>
            <a:r>
              <a:rPr lang="en-GB" sz="2800" dirty="0">
                <a:latin typeface="Arial"/>
                <a:cs typeface="Arial"/>
              </a:rPr>
              <a:t>Right to play (Article 31)</a:t>
            </a:r>
          </a:p>
          <a:p>
            <a:pPr>
              <a:buFont typeface="Arial"/>
              <a:buChar char="•"/>
            </a:pPr>
            <a:r>
              <a:rPr lang="en-GB" sz="2800" dirty="0">
                <a:latin typeface="Arial"/>
                <a:cs typeface="Arial"/>
              </a:rPr>
              <a:t>A child with a disability has the right to live a full and decent life with dignity and, as far as possible, independence and to play an active part in the community (Article 23)</a:t>
            </a:r>
          </a:p>
          <a:p>
            <a:pPr marL="971550" lvl="1" indent="-285750">
              <a:buFont typeface="Arial"/>
              <a:buChar char="•"/>
            </a:pPr>
            <a:endParaRPr lang="en-GB" sz="2800"/>
          </a:p>
        </p:txBody>
      </p:sp>
      <p:pic>
        <p:nvPicPr>
          <p:cNvPr id="7" name="Picture 7" descr="Text&#10;&#10;Description automatically generated">
            <a:extLst>
              <a:ext uri="{FF2B5EF4-FFF2-40B4-BE49-F238E27FC236}">
                <a16:creationId xmlns:a16="http://schemas.microsoft.com/office/drawing/2014/main" id="{08FD0CA7-1320-40C6-A715-21CF300F3777}"/>
              </a:ext>
            </a:extLst>
          </p:cNvPr>
          <p:cNvPicPr>
            <a:picLocks noChangeAspect="1"/>
          </p:cNvPicPr>
          <p:nvPr/>
        </p:nvPicPr>
        <p:blipFill>
          <a:blip r:embed="rId3"/>
          <a:stretch>
            <a:fillRect/>
          </a:stretch>
        </p:blipFill>
        <p:spPr>
          <a:xfrm>
            <a:off x="392288" y="2168505"/>
            <a:ext cx="2616201" cy="3748658"/>
          </a:xfrm>
          <a:prstGeom prst="rect">
            <a:avLst/>
          </a:prstGeom>
        </p:spPr>
      </p:pic>
      <p:sp>
        <p:nvSpPr>
          <p:cNvPr id="6" name="Date Placeholder 6">
            <a:extLst>
              <a:ext uri="{FF2B5EF4-FFF2-40B4-BE49-F238E27FC236}">
                <a16:creationId xmlns:a16="http://schemas.microsoft.com/office/drawing/2014/main" id="{235E2B6C-0C2C-4457-B799-EB831296495E}"/>
              </a:ext>
            </a:extLst>
          </p:cNvPr>
          <p:cNvSpPr txBox="1">
            <a:spLocks noGrp="1"/>
          </p:cNvSpPr>
          <p:nvPr>
            <p:ph type="dt" sz="half" idx="10"/>
          </p:nvPr>
        </p:nvSpPr>
        <p:spPr>
          <a:xfrm>
            <a:off x="0" y="0"/>
            <a:ext cx="0" cy="0"/>
          </a:xfrm>
          <a:prstGeom prst="rect">
            <a:avLst/>
          </a:prstGeom>
          <a:noFill/>
        </p:spPr>
        <p:txBody>
          <a:bodyPr wrap="none" rtlCol="0">
            <a:spAutoFit/>
          </a:bodyPr>
          <a:lstStyle/>
          <a:p>
            <a:r>
              <a:rPr lang="en-GB" dirty="0"/>
              <a:t>BA Childhood</a:t>
            </a:r>
          </a:p>
        </p:txBody>
      </p:sp>
      <p:pic>
        <p:nvPicPr>
          <p:cNvPr id="8" name="Picture 2">
            <a:extLst>
              <a:ext uri="{FF2B5EF4-FFF2-40B4-BE49-F238E27FC236}">
                <a16:creationId xmlns:a16="http://schemas.microsoft.com/office/drawing/2014/main" id="{C8081E1C-A196-441F-9181-E96DCEECC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2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A798B-1D04-48E7-B2C1-BB049F0A4770}"/>
              </a:ext>
            </a:extLst>
          </p:cNvPr>
          <p:cNvSpPr txBox="1">
            <a:spLocks/>
          </p:cNvSpPr>
          <p:nvPr/>
        </p:nvSpPr>
        <p:spPr>
          <a:xfrm>
            <a:off x="365761" y="449705"/>
            <a:ext cx="3316420" cy="1561975"/>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Sharp Sans No1 Extrabold" pitchFamily="50" charset="0"/>
                <a:cs typeface="Arial" panose="020B0604020202020204" pitchFamily="34" charset="0"/>
              </a:defRPr>
            </a:lvl1pPr>
          </a:lstStyle>
          <a:p>
            <a:r>
              <a:rPr lang="en-GB" dirty="0">
                <a:latin typeface="Arial"/>
                <a:cs typeface="Arial"/>
              </a:rPr>
              <a:t>Activity</a:t>
            </a:r>
            <a:endParaRPr lang="en-GB" dirty="0"/>
          </a:p>
        </p:txBody>
      </p:sp>
      <p:pic>
        <p:nvPicPr>
          <p:cNvPr id="7" name="Picture 7" descr="A picture containing text&#10;&#10;Description automatically generated">
            <a:extLst>
              <a:ext uri="{FF2B5EF4-FFF2-40B4-BE49-F238E27FC236}">
                <a16:creationId xmlns:a16="http://schemas.microsoft.com/office/drawing/2014/main" id="{6AFD0195-3D44-4B9D-83B4-34E1791332F8}"/>
              </a:ext>
            </a:extLst>
          </p:cNvPr>
          <p:cNvPicPr>
            <a:picLocks noChangeAspect="1"/>
          </p:cNvPicPr>
          <p:nvPr/>
        </p:nvPicPr>
        <p:blipFill>
          <a:blip r:embed="rId3"/>
          <a:stretch>
            <a:fillRect/>
          </a:stretch>
        </p:blipFill>
        <p:spPr>
          <a:xfrm>
            <a:off x="3989388" y="450850"/>
            <a:ext cx="7868002" cy="5956299"/>
          </a:xfrm>
          <a:prstGeom prst="rect">
            <a:avLst/>
          </a:prstGeom>
        </p:spPr>
      </p:pic>
      <p:sp>
        <p:nvSpPr>
          <p:cNvPr id="9" name="Content Placeholder 2">
            <a:extLst>
              <a:ext uri="{FF2B5EF4-FFF2-40B4-BE49-F238E27FC236}">
                <a16:creationId xmlns:a16="http://schemas.microsoft.com/office/drawing/2014/main" id="{19CE2135-2306-4510-AD82-054709D11699}"/>
              </a:ext>
            </a:extLst>
          </p:cNvPr>
          <p:cNvSpPr>
            <a:spLocks noGrp="1"/>
          </p:cNvSpPr>
          <p:nvPr>
            <p:ph idx="1"/>
          </p:nvPr>
        </p:nvSpPr>
        <p:spPr>
          <a:xfrm>
            <a:off x="365760" y="2515007"/>
            <a:ext cx="3321924" cy="3893287"/>
          </a:xfrm>
          <a:solidFill>
            <a:schemeClr val="tx1">
              <a:lumMod val="20000"/>
              <a:lumOff val="80000"/>
            </a:schemeClr>
          </a:solidFill>
        </p:spPr>
        <p:txBody>
          <a:bodyPr vert="horz" lIns="91440" tIns="45720" rIns="91440" bIns="45720" rtlCol="0" anchor="t">
            <a:noAutofit/>
          </a:bodyPr>
          <a:lstStyle/>
          <a:p>
            <a:r>
              <a:rPr lang="en-GB" sz="3200" dirty="0">
                <a:latin typeface="Arial"/>
                <a:cs typeface="Arial"/>
              </a:rPr>
              <a:t>Discuss the picture.</a:t>
            </a:r>
            <a:endParaRPr lang="en-GB" sz="3200" dirty="0"/>
          </a:p>
          <a:p>
            <a:endParaRPr lang="en-GB" sz="3200" dirty="0"/>
          </a:p>
          <a:p>
            <a:r>
              <a:rPr lang="en-GB" sz="3200" dirty="0">
                <a:latin typeface="Arial"/>
                <a:cs typeface="Arial"/>
              </a:rPr>
              <a:t>Think of examples for children with disabilities.</a:t>
            </a:r>
            <a:endParaRPr lang="en-GB" sz="3200" dirty="0"/>
          </a:p>
        </p:txBody>
      </p:sp>
      <p:sp>
        <p:nvSpPr>
          <p:cNvPr id="8" name="Date Placeholder 6">
            <a:extLst>
              <a:ext uri="{FF2B5EF4-FFF2-40B4-BE49-F238E27FC236}">
                <a16:creationId xmlns:a16="http://schemas.microsoft.com/office/drawing/2014/main" id="{4E5212F6-5B1B-4D6E-9229-1169C71A75C6}"/>
              </a:ext>
            </a:extLst>
          </p:cNvPr>
          <p:cNvSpPr txBox="1">
            <a:spLocks noGrp="1"/>
          </p:cNvSpPr>
          <p:nvPr>
            <p:ph type="dt" sz="half" idx="10"/>
          </p:nvPr>
        </p:nvSpPr>
        <p:spPr>
          <a:xfrm>
            <a:off x="0" y="0"/>
            <a:ext cx="0" cy="0"/>
          </a:xfrm>
          <a:prstGeom prst="rect">
            <a:avLst/>
          </a:prstGeom>
          <a:noFill/>
        </p:spPr>
        <p:txBody>
          <a:bodyPr wrap="none" rtlCol="0">
            <a:spAutoFit/>
          </a:bodyPr>
          <a:lstStyle/>
          <a:p>
            <a:r>
              <a:rPr lang="en-GB" dirty="0"/>
              <a:t>BA Childhood</a:t>
            </a:r>
          </a:p>
        </p:txBody>
      </p:sp>
      <p:pic>
        <p:nvPicPr>
          <p:cNvPr id="10" name="Picture 2">
            <a:extLst>
              <a:ext uri="{FF2B5EF4-FFF2-40B4-BE49-F238E27FC236}">
                <a16:creationId xmlns:a16="http://schemas.microsoft.com/office/drawing/2014/main" id="{28E49B51-7E15-42A7-936B-3791C1384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2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4202" y="1213674"/>
            <a:ext cx="9432768" cy="2626610"/>
          </a:xfrm>
        </p:spPr>
        <p:txBody>
          <a:bodyPr/>
          <a:lstStyle/>
          <a:p>
            <a:r>
              <a:rPr lang="en-GB" sz="5400" dirty="0">
                <a:latin typeface="Arial"/>
                <a:cs typeface="Arial"/>
              </a:rPr>
              <a:t>Diversity and Inclusion</a:t>
            </a:r>
            <a:br>
              <a:rPr lang="en-GB" sz="5400" dirty="0"/>
            </a:br>
            <a:br>
              <a:rPr lang="en-GB" sz="5400" dirty="0"/>
            </a:br>
            <a:r>
              <a:rPr lang="en-GB" sz="5400" dirty="0">
                <a:latin typeface="Arial"/>
                <a:cs typeface="Arial"/>
              </a:rPr>
              <a:t>Part 2 Exploration</a:t>
            </a:r>
          </a:p>
        </p:txBody>
      </p:sp>
      <p:sp>
        <p:nvSpPr>
          <p:cNvPr id="4" name="Date Placeholder 6">
            <a:extLst>
              <a:ext uri="{FF2B5EF4-FFF2-40B4-BE49-F238E27FC236}">
                <a16:creationId xmlns:a16="http://schemas.microsoft.com/office/drawing/2014/main" id="{1014EC55-5FCF-4095-8661-F572D65EA6F1}"/>
              </a:ext>
            </a:extLst>
          </p:cNvPr>
          <p:cNvSpPr txBox="1">
            <a:spLocks noGrp="1"/>
          </p:cNvSpPr>
          <p:nvPr>
            <p:ph type="dt" sz="half" idx="10"/>
          </p:nvPr>
        </p:nvSpPr>
        <p:spPr>
          <a:xfrm>
            <a:off x="460872" y="560024"/>
            <a:ext cx="1271245" cy="307777"/>
          </a:xfrm>
          <a:prstGeom prst="rect">
            <a:avLst/>
          </a:prstGeom>
          <a:noFill/>
        </p:spPr>
        <p:txBody>
          <a:bodyPr wrap="none" rtlCol="0">
            <a:spAutoFit/>
          </a:bodyPr>
          <a:lstStyle/>
          <a:p>
            <a:r>
              <a:rPr lang="en-GB" sz="1400" dirty="0"/>
              <a:t>BA Childhood</a:t>
            </a:r>
          </a:p>
        </p:txBody>
      </p:sp>
    </p:spTree>
    <p:extLst>
      <p:ext uri="{BB962C8B-B14F-4D97-AF65-F5344CB8AC3E}">
        <p14:creationId xmlns:p14="http://schemas.microsoft.com/office/powerpoint/2010/main" val="331184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A798B-1D04-48E7-B2C1-BB049F0A4770}"/>
              </a:ext>
            </a:extLst>
          </p:cNvPr>
          <p:cNvSpPr txBox="1">
            <a:spLocks/>
          </p:cNvSpPr>
          <p:nvPr/>
        </p:nvSpPr>
        <p:spPr>
          <a:xfrm>
            <a:off x="365761" y="449705"/>
            <a:ext cx="3316420" cy="1561975"/>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Sharp Sans No1 Extrabold" pitchFamily="50" charset="0"/>
                <a:cs typeface="Arial" panose="020B0604020202020204" pitchFamily="34" charset="0"/>
              </a:defRPr>
            </a:lvl1pPr>
          </a:lstStyle>
          <a:p>
            <a:r>
              <a:rPr lang="en-GB" dirty="0">
                <a:latin typeface="Arial"/>
                <a:cs typeface="Arial"/>
              </a:rPr>
              <a:t>Reflection</a:t>
            </a:r>
            <a:endParaRPr lang="en-GB" dirty="0"/>
          </a:p>
        </p:txBody>
      </p:sp>
      <p:pic>
        <p:nvPicPr>
          <p:cNvPr id="7" name="Picture 7" descr="A picture containing text&#10;&#10;Description automatically generated">
            <a:extLst>
              <a:ext uri="{FF2B5EF4-FFF2-40B4-BE49-F238E27FC236}">
                <a16:creationId xmlns:a16="http://schemas.microsoft.com/office/drawing/2014/main" id="{6AFD0195-3D44-4B9D-83B4-34E1791332F8}"/>
              </a:ext>
            </a:extLst>
          </p:cNvPr>
          <p:cNvPicPr>
            <a:picLocks noChangeAspect="1"/>
          </p:cNvPicPr>
          <p:nvPr/>
        </p:nvPicPr>
        <p:blipFill>
          <a:blip r:embed="rId3"/>
          <a:stretch>
            <a:fillRect/>
          </a:stretch>
        </p:blipFill>
        <p:spPr>
          <a:xfrm>
            <a:off x="3989388" y="450850"/>
            <a:ext cx="7868002" cy="5956299"/>
          </a:xfrm>
          <a:prstGeom prst="rect">
            <a:avLst/>
          </a:prstGeom>
        </p:spPr>
      </p:pic>
      <p:sp>
        <p:nvSpPr>
          <p:cNvPr id="9" name="Content Placeholder 2">
            <a:extLst>
              <a:ext uri="{FF2B5EF4-FFF2-40B4-BE49-F238E27FC236}">
                <a16:creationId xmlns:a16="http://schemas.microsoft.com/office/drawing/2014/main" id="{19CE2135-2306-4510-AD82-054709D11699}"/>
              </a:ext>
            </a:extLst>
          </p:cNvPr>
          <p:cNvSpPr>
            <a:spLocks noGrp="1"/>
          </p:cNvSpPr>
          <p:nvPr>
            <p:ph idx="1"/>
          </p:nvPr>
        </p:nvSpPr>
        <p:spPr>
          <a:xfrm>
            <a:off x="365760" y="2515007"/>
            <a:ext cx="3321924" cy="3893287"/>
          </a:xfrm>
          <a:solidFill>
            <a:schemeClr val="tx1">
              <a:lumMod val="20000"/>
              <a:lumOff val="80000"/>
            </a:schemeClr>
          </a:solidFill>
        </p:spPr>
        <p:txBody>
          <a:bodyPr vert="horz" lIns="91440" tIns="45720" rIns="91440" bIns="45720" rtlCol="0" anchor="t">
            <a:noAutofit/>
          </a:bodyPr>
          <a:lstStyle/>
          <a:p>
            <a:pPr marL="0" indent="0">
              <a:buNone/>
            </a:pPr>
            <a:r>
              <a:rPr lang="en-GB" sz="3200" dirty="0">
                <a:latin typeface="Arial"/>
                <a:cs typeface="Arial"/>
              </a:rPr>
              <a:t>Sharing of thoughts and examples</a:t>
            </a:r>
            <a:endParaRPr lang="en-GB" sz="3200" dirty="0"/>
          </a:p>
        </p:txBody>
      </p:sp>
      <p:sp>
        <p:nvSpPr>
          <p:cNvPr id="10" name="Date Placeholder 6">
            <a:extLst>
              <a:ext uri="{FF2B5EF4-FFF2-40B4-BE49-F238E27FC236}">
                <a16:creationId xmlns:a16="http://schemas.microsoft.com/office/drawing/2014/main" id="{8E508332-06B4-4E0D-AB94-546147DBC4D6}"/>
              </a:ext>
            </a:extLst>
          </p:cNvPr>
          <p:cNvSpPr txBox="1">
            <a:spLocks noGrp="1"/>
          </p:cNvSpPr>
          <p:nvPr>
            <p:ph type="dt" sz="half" idx="10"/>
          </p:nvPr>
        </p:nvSpPr>
        <p:spPr>
          <a:xfrm>
            <a:off x="0" y="0"/>
            <a:ext cx="0" cy="0"/>
          </a:xfrm>
          <a:prstGeom prst="rect">
            <a:avLst/>
          </a:prstGeom>
          <a:noFill/>
        </p:spPr>
        <p:txBody>
          <a:bodyPr wrap="none" rtlCol="0">
            <a:spAutoFit/>
          </a:bodyPr>
          <a:lstStyle/>
          <a:p>
            <a:r>
              <a:rPr lang="en-GB" dirty="0"/>
              <a:t>BA Childhood</a:t>
            </a:r>
          </a:p>
        </p:txBody>
      </p:sp>
      <p:pic>
        <p:nvPicPr>
          <p:cNvPr id="11" name="Picture 2">
            <a:extLst>
              <a:ext uri="{FF2B5EF4-FFF2-40B4-BE49-F238E27FC236}">
                <a16:creationId xmlns:a16="http://schemas.microsoft.com/office/drawing/2014/main" id="{50BC6B50-B88D-475D-8C9F-9527C80E3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3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40644D-613F-40ED-BF81-0D658C7317A9}"/>
              </a:ext>
            </a:extLst>
          </p:cNvPr>
          <p:cNvSpPr txBox="1">
            <a:spLocks/>
          </p:cNvSpPr>
          <p:nvPr/>
        </p:nvSpPr>
        <p:spPr>
          <a:xfrm>
            <a:off x="473725" y="635069"/>
            <a:ext cx="4739720" cy="1139139"/>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Sharp Sans No1 Extrabold" pitchFamily="50" charset="0"/>
                <a:cs typeface="Arial" panose="020B0604020202020204" pitchFamily="34" charset="0"/>
              </a:defRPr>
            </a:lvl1pPr>
          </a:lstStyle>
          <a:p>
            <a:pPr>
              <a:spcAft>
                <a:spcPts val="600"/>
              </a:spcAft>
            </a:pPr>
            <a:r>
              <a:rPr lang="en-US" kern="1200" dirty="0">
                <a:solidFill>
                  <a:schemeClr val="tx1"/>
                </a:solidFill>
                <a:ea typeface="+mj-ea"/>
              </a:rPr>
              <a:t>Materials</a:t>
            </a:r>
          </a:p>
        </p:txBody>
      </p:sp>
      <p:sp>
        <p:nvSpPr>
          <p:cNvPr id="10" name="Content Placeholder 2">
            <a:extLst>
              <a:ext uri="{FF2B5EF4-FFF2-40B4-BE49-F238E27FC236}">
                <a16:creationId xmlns:a16="http://schemas.microsoft.com/office/drawing/2014/main" id="{231AF1BD-B2CA-43E9-9C53-363566C3DDB6}"/>
              </a:ext>
            </a:extLst>
          </p:cNvPr>
          <p:cNvSpPr txBox="1">
            <a:spLocks/>
          </p:cNvSpPr>
          <p:nvPr/>
        </p:nvSpPr>
        <p:spPr>
          <a:xfrm>
            <a:off x="473725" y="2253915"/>
            <a:ext cx="4739720" cy="1496676"/>
          </a:xfrm>
          <a:prstGeom prst="rect">
            <a:avLst/>
          </a:prstGeom>
          <a:solidFill>
            <a:schemeClr val="bg2"/>
          </a:solidFill>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Sharp Sans No1 Semibold" pitchFamily="50"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Sharp Sans No1 Book" pitchFamily="50"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666666"/>
                </a:solidFill>
                <a:latin typeface="Graphik Regular" panose="020B0503030202060203" pitchFamily="34" charset="0"/>
                <a:ea typeface="Sharp Sans No1 Book" pitchFamily="50" charset="0"/>
                <a:cs typeface="Sharp Sans No1 Book"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3200" dirty="0">
                <a:latin typeface="+mn-lt"/>
                <a:ea typeface="+mn-ea"/>
                <a:cs typeface="+mn-cs"/>
              </a:rPr>
              <a:t>What is it for?</a:t>
            </a:r>
          </a:p>
          <a:p>
            <a:pPr>
              <a:spcBef>
                <a:spcPts val="600"/>
              </a:spcBef>
              <a:spcAft>
                <a:spcPts val="600"/>
              </a:spcAft>
            </a:pPr>
            <a:r>
              <a:rPr lang="en-US" sz="3200" dirty="0">
                <a:latin typeface="+mn-lt"/>
                <a:ea typeface="+mn-ea"/>
                <a:cs typeface="+mn-cs"/>
              </a:rPr>
              <a:t>Why might children need it?</a:t>
            </a:r>
          </a:p>
          <a:p>
            <a:pPr>
              <a:spcBef>
                <a:spcPts val="600"/>
              </a:spcBef>
              <a:spcAft>
                <a:spcPts val="600"/>
              </a:spcAft>
            </a:pPr>
            <a:r>
              <a:rPr lang="en-US" sz="3200" dirty="0">
                <a:latin typeface="+mn-lt"/>
                <a:ea typeface="+mn-ea"/>
                <a:cs typeface="+mn-cs"/>
              </a:rPr>
              <a:t>How will it help?</a:t>
            </a:r>
          </a:p>
          <a:p>
            <a:pPr marL="0"/>
            <a:endParaRPr lang="en-US" sz="3200" dirty="0">
              <a:latin typeface="+mn-lt"/>
              <a:ea typeface="+mn-ea"/>
              <a:cs typeface="+mn-cs"/>
            </a:endParaRPr>
          </a:p>
        </p:txBody>
      </p:sp>
      <p:sp>
        <p:nvSpPr>
          <p:cNvPr id="20" name="Oval 16">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A picture containing LEGO, toy, indoor, decorated&#10;&#10;Description automatically generated">
            <a:extLst>
              <a:ext uri="{FF2B5EF4-FFF2-40B4-BE49-F238E27FC236}">
                <a16:creationId xmlns:a16="http://schemas.microsoft.com/office/drawing/2014/main" id="{E73E6D4E-E734-4EC2-AD37-C462F28DE29F}"/>
              </a:ext>
            </a:extLst>
          </p:cNvPr>
          <p:cNvPicPr>
            <a:picLocks noChangeAspect="1"/>
          </p:cNvPicPr>
          <p:nvPr/>
        </p:nvPicPr>
        <p:blipFill rotWithShape="1">
          <a:blip r:embed="rId3"/>
          <a:srcRect l="9343" r="24659" b="4"/>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19" name="Freeform: Shape 18">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picture containing indoor, toy, stationary, sweet&#10;&#10;Description automatically generated">
            <a:extLst>
              <a:ext uri="{FF2B5EF4-FFF2-40B4-BE49-F238E27FC236}">
                <a16:creationId xmlns:a16="http://schemas.microsoft.com/office/drawing/2014/main" id="{C1A94AC1-9194-48ED-A031-BB5EB0A22FB6}"/>
              </a:ext>
            </a:extLst>
          </p:cNvPr>
          <p:cNvPicPr>
            <a:picLocks noChangeAspect="1"/>
          </p:cNvPicPr>
          <p:nvPr/>
        </p:nvPicPr>
        <p:blipFill rotWithShape="1">
          <a:blip r:embed="rId4"/>
          <a:srcRect r="3504" b="4"/>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12">
            <a:extLst>
              <a:ext uri="{FF2B5EF4-FFF2-40B4-BE49-F238E27FC236}">
                <a16:creationId xmlns:a16="http://schemas.microsoft.com/office/drawing/2014/main" id="{2B47CC6C-3A64-460F-BB32-48A6BE09495A}"/>
              </a:ext>
            </a:extLst>
          </p:cNvPr>
          <p:cNvPicPr>
            <a:picLocks noChangeAspect="1"/>
          </p:cNvPicPr>
          <p:nvPr/>
        </p:nvPicPr>
        <p:blipFill rotWithShape="1">
          <a:blip r:embed="rId5"/>
          <a:srcRect l="7286" r="7149"/>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3" name="Freeform: Shape 22">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6" descr="A picture containing indoor&#10;&#10;Description automatically generated">
            <a:extLst>
              <a:ext uri="{FF2B5EF4-FFF2-40B4-BE49-F238E27FC236}">
                <a16:creationId xmlns:a16="http://schemas.microsoft.com/office/drawing/2014/main" id="{E13C5F5B-1797-4877-AD44-ABAFCD1BA93E}"/>
              </a:ext>
            </a:extLst>
          </p:cNvPr>
          <p:cNvPicPr>
            <a:picLocks noChangeAspect="1"/>
          </p:cNvPicPr>
          <p:nvPr/>
        </p:nvPicPr>
        <p:blipFill rotWithShape="1">
          <a:blip r:embed="rId6"/>
          <a:srcRect t="11568" r="5" b="7098"/>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5" name="Freeform: Shape 24">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8">
            <a:extLst>
              <a:ext uri="{FF2B5EF4-FFF2-40B4-BE49-F238E27FC236}">
                <a16:creationId xmlns:a16="http://schemas.microsoft.com/office/drawing/2014/main" id="{C3819BAD-D327-4043-AD44-96CAA8F2CAC3}"/>
              </a:ext>
            </a:extLst>
          </p:cNvPr>
          <p:cNvPicPr>
            <a:picLocks noChangeAspect="1"/>
          </p:cNvPicPr>
          <p:nvPr/>
        </p:nvPicPr>
        <p:blipFill rotWithShape="1">
          <a:blip r:embed="rId7"/>
          <a:srcRect r="11971"/>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11" name="Date Placeholder 6">
            <a:extLst>
              <a:ext uri="{FF2B5EF4-FFF2-40B4-BE49-F238E27FC236}">
                <a16:creationId xmlns:a16="http://schemas.microsoft.com/office/drawing/2014/main" id="{C530A7FA-336A-4530-A9CA-4A2D409EB6F1}"/>
              </a:ext>
            </a:extLst>
          </p:cNvPr>
          <p:cNvSpPr txBox="1">
            <a:spLocks noGrp="1"/>
          </p:cNvSpPr>
          <p:nvPr>
            <p:ph type="dt" sz="half" idx="10"/>
          </p:nvPr>
        </p:nvSpPr>
        <p:spPr>
          <a:xfrm>
            <a:off x="0" y="0"/>
            <a:ext cx="1453603" cy="369332"/>
          </a:xfrm>
          <a:prstGeom prst="rect">
            <a:avLst/>
          </a:prstGeom>
          <a:noFill/>
        </p:spPr>
        <p:txBody>
          <a:bodyPr wrap="none" rtlCol="0">
            <a:spAutoFit/>
          </a:bodyPr>
          <a:lstStyle/>
          <a:p>
            <a:pPr>
              <a:spcAft>
                <a:spcPts val="600"/>
              </a:spcAft>
            </a:pPr>
            <a:r>
              <a:rPr lang="en-GB" dirty="0"/>
              <a:t>BA Childhood</a:t>
            </a:r>
            <a:endParaRPr lang="en-GB"/>
          </a:p>
        </p:txBody>
      </p:sp>
      <p:pic>
        <p:nvPicPr>
          <p:cNvPr id="12" name="Picture 2">
            <a:extLst>
              <a:ext uri="{FF2B5EF4-FFF2-40B4-BE49-F238E27FC236}">
                <a16:creationId xmlns:a16="http://schemas.microsoft.com/office/drawing/2014/main" id="{7BCD7E62-A59B-4ED9-9240-A28D77F176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08294"/>
            <a:ext cx="1491335" cy="4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4202" y="1213674"/>
            <a:ext cx="9432768" cy="2626610"/>
          </a:xfrm>
        </p:spPr>
        <p:txBody>
          <a:bodyPr/>
          <a:lstStyle/>
          <a:p>
            <a:r>
              <a:rPr lang="en-GB" sz="5400" dirty="0">
                <a:latin typeface="Arial"/>
                <a:cs typeface="Arial"/>
              </a:rPr>
              <a:t>Diversity and Inclusion</a:t>
            </a:r>
            <a:br>
              <a:rPr lang="en-GB" sz="5400" dirty="0"/>
            </a:br>
            <a:br>
              <a:rPr lang="en-GB" sz="5400" dirty="0"/>
            </a:br>
            <a:r>
              <a:rPr lang="en-GB" sz="5400" dirty="0">
                <a:latin typeface="Arial"/>
                <a:cs typeface="Arial"/>
              </a:rPr>
              <a:t>Part 3 Summary</a:t>
            </a:r>
          </a:p>
        </p:txBody>
      </p:sp>
      <p:sp>
        <p:nvSpPr>
          <p:cNvPr id="4" name="Date Placeholder 6">
            <a:extLst>
              <a:ext uri="{FF2B5EF4-FFF2-40B4-BE49-F238E27FC236}">
                <a16:creationId xmlns:a16="http://schemas.microsoft.com/office/drawing/2014/main" id="{4659A4CE-537F-4074-AE59-B6A7375506D3}"/>
              </a:ext>
            </a:extLst>
          </p:cNvPr>
          <p:cNvSpPr txBox="1">
            <a:spLocks noGrp="1"/>
          </p:cNvSpPr>
          <p:nvPr>
            <p:ph type="dt" sz="half" idx="10"/>
          </p:nvPr>
        </p:nvSpPr>
        <p:spPr>
          <a:xfrm>
            <a:off x="460872" y="560024"/>
            <a:ext cx="1271245" cy="307777"/>
          </a:xfrm>
          <a:prstGeom prst="rect">
            <a:avLst/>
          </a:prstGeom>
          <a:noFill/>
        </p:spPr>
        <p:txBody>
          <a:bodyPr wrap="none" rtlCol="0">
            <a:spAutoFit/>
          </a:bodyPr>
          <a:lstStyle/>
          <a:p>
            <a:r>
              <a:rPr lang="en-GB" sz="1400" dirty="0"/>
              <a:t>BA Childhood</a:t>
            </a:r>
          </a:p>
        </p:txBody>
      </p:sp>
    </p:spTree>
    <p:extLst>
      <p:ext uri="{BB962C8B-B14F-4D97-AF65-F5344CB8AC3E}">
        <p14:creationId xmlns:p14="http://schemas.microsoft.com/office/powerpoint/2010/main" val="3246161172"/>
      </p:ext>
    </p:extLst>
  </p:cSld>
  <p:clrMapOvr>
    <a:masterClrMapping/>
  </p:clrMapOvr>
</p:sld>
</file>

<file path=ppt/theme/theme1.xml><?xml version="1.0" encoding="utf-8"?>
<a:theme xmlns:a="http://schemas.openxmlformats.org/drawingml/2006/main" name="Office Theme">
  <a:themeElements>
    <a:clrScheme name="University of Suffolk">
      <a:dk1>
        <a:srgbClr val="333333"/>
      </a:dk1>
      <a:lt1>
        <a:srgbClr val="FFFFFF"/>
      </a:lt1>
      <a:dk2>
        <a:srgbClr val="FFBF0B"/>
      </a:dk2>
      <a:lt2>
        <a:srgbClr val="D0D0CE"/>
      </a:lt2>
      <a:accent1>
        <a:srgbClr val="333F48"/>
      </a:accent1>
      <a:accent2>
        <a:srgbClr val="7C878E"/>
      </a:accent2>
      <a:accent3>
        <a:srgbClr val="0067A0"/>
      </a:accent3>
      <a:accent4>
        <a:srgbClr val="009CDE"/>
      </a:accent4>
      <a:accent5>
        <a:srgbClr val="FC4C02"/>
      </a:accent5>
      <a:accent6>
        <a:srgbClr val="DA291C"/>
      </a:accent6>
      <a:hlink>
        <a:srgbClr val="009CDE"/>
      </a:hlink>
      <a:folHlink>
        <a:srgbClr val="DA29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4009cd-1b63-4a2c-be2d-1aba1b68548f">
      <UserInfo>
        <DisplayName>Claire Thomas</DisplayName>
        <AccountId>63</AccountId>
        <AccountType/>
      </UserInfo>
      <UserInfo>
        <DisplayName>Daisy Robinson</DisplayName>
        <AccountId>56</AccountId>
        <AccountType/>
      </UserInfo>
    </SharedWithUsers>
    <_ip_UnifiedCompliancePolicyUIAction xmlns="http://schemas.microsoft.com/sharepoint/v3" xsi:nil="true"/>
    <_ip_UnifiedCompliancePolicyProperties xmlns="http://schemas.microsoft.com/sharepoint/v3" xsi:nil="true"/>
    <MediaLengthInSeconds xmlns="26a7195b-baef-4956-aae9-a12d34b7cbab" xsi:nil="true"/>
    <lcf76f155ced4ddcb4097134ff3c332f xmlns="26a7195b-baef-4956-aae9-a12d34b7cbab">
      <Terms xmlns="http://schemas.microsoft.com/office/infopath/2007/PartnerControls"/>
    </lcf76f155ced4ddcb4097134ff3c332f>
    <TaxCatchAll xmlns="b74009cd-1b63-4a2c-be2d-1aba1b68548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F2A2D908F594DA21620A996BD8869" ma:contentTypeVersion="19" ma:contentTypeDescription="Create a new document." ma:contentTypeScope="" ma:versionID="28d78c50af1e20271f652fc5de700f2c">
  <xsd:schema xmlns:xsd="http://www.w3.org/2001/XMLSchema" xmlns:xs="http://www.w3.org/2001/XMLSchema" xmlns:p="http://schemas.microsoft.com/office/2006/metadata/properties" xmlns:ns1="http://schemas.microsoft.com/sharepoint/v3" xmlns:ns2="26a7195b-baef-4956-aae9-a12d34b7cbab" xmlns:ns3="b74009cd-1b63-4a2c-be2d-1aba1b68548f" targetNamespace="http://schemas.microsoft.com/office/2006/metadata/properties" ma:root="true" ma:fieldsID="32cda41ed4a932a2625a1a907da89de0" ns1:_="" ns2:_="" ns3:_="">
    <xsd:import namespace="http://schemas.microsoft.com/sharepoint/v3"/>
    <xsd:import namespace="26a7195b-baef-4956-aae9-a12d34b7cbab"/>
    <xsd:import namespace="b74009cd-1b63-4a2c-be2d-1aba1b6854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a7195b-baef-4956-aae9-a12d34b7cb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9f734c2-a002-4061-b8a7-bb9e6a1a41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4009cd-1b63-4a2c-be2d-1aba1b6854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04bc15e-15a9-4112-9556-e69a6571e6de}" ma:internalName="TaxCatchAll" ma:showField="CatchAllData" ma:web="b74009cd-1b63-4a2c-be2d-1aba1b6854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6406B-D5E7-4E36-AEEC-00819C77433F}">
  <ds:schemaRefs>
    <ds:schemaRef ds:uri="http://www.w3.org/XML/1998/namespace"/>
    <ds:schemaRef ds:uri="http://purl.org/dc/dcmitype/"/>
    <ds:schemaRef ds:uri="0622ed92-d5a0-4496-abc6-99fc5ad626bf"/>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5129C5C-47F4-4306-A7BD-127058DE5C71}">
  <ds:schemaRefs>
    <ds:schemaRef ds:uri="http://schemas.microsoft.com/sharepoint/v3/contenttype/forms"/>
  </ds:schemaRefs>
</ds:datastoreItem>
</file>

<file path=customXml/itemProps3.xml><?xml version="1.0" encoding="utf-8"?>
<ds:datastoreItem xmlns:ds="http://schemas.openxmlformats.org/officeDocument/2006/customXml" ds:itemID="{F5BA0058-AE07-4B29-98BF-D6F0CF88221B}"/>
</file>

<file path=docProps/app.xml><?xml version="1.0" encoding="utf-8"?>
<Properties xmlns="http://schemas.openxmlformats.org/officeDocument/2006/extended-properties" xmlns:vt="http://schemas.openxmlformats.org/officeDocument/2006/docPropsVTypes">
  <TotalTime>3205</TotalTime>
  <Words>1052</Words>
  <Application>Microsoft Office PowerPoint</Application>
  <PresentationFormat>Widescreen</PresentationFormat>
  <Paragraphs>105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Graphik Regular</vt:lpstr>
      <vt:lpstr>Sharp Sans No1 Book</vt:lpstr>
      <vt:lpstr>Office Theme</vt:lpstr>
      <vt:lpstr>Diversity and Inclusion  Part 1 Introduction   Dr Ivana Lessner Listiakova </vt:lpstr>
      <vt:lpstr>Diversity and inclusion</vt:lpstr>
      <vt:lpstr>What activities do children participate in?</vt:lpstr>
      <vt:lpstr>Rights of children</vt:lpstr>
      <vt:lpstr>PowerPoint Presentation</vt:lpstr>
      <vt:lpstr>Diversity and Inclusion  Part 2 Exploration</vt:lpstr>
      <vt:lpstr>PowerPoint Presentation</vt:lpstr>
      <vt:lpstr>PowerPoint Presentation</vt:lpstr>
      <vt:lpstr>Diversity and Inclusion  Part 3 Summary</vt:lpstr>
      <vt:lpstr>PowerPoint Presentation</vt:lpstr>
      <vt:lpstr>Supporting inclusion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Tweddle</dc:creator>
  <cp:lastModifiedBy>anna keane</cp:lastModifiedBy>
  <cp:revision>649</cp:revision>
  <cp:lastPrinted>2021-03-26T11:16:29Z</cp:lastPrinted>
  <dcterms:created xsi:type="dcterms:W3CDTF">2016-06-07T13:39:29Z</dcterms:created>
  <dcterms:modified xsi:type="dcterms:W3CDTF">2021-06-29T12:40:47Z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0x0101007A9F2A2D908F594DA21620A996BD8869</vt:lpwstr>
  </property>
  <property fmtid="{D5CDD505-2E9C-101B-9397-08002B2CF9AE}" pid="3" name="Order">
    <vt:r8>7060500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