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handoutMasterIdLst>
    <p:handoutMasterId r:id="rId12"/>
  </p:handoutMasterIdLst>
  <p:sldIdLst>
    <p:sldId id="268" r:id="rId5"/>
    <p:sldId id="283" r:id="rId6"/>
    <p:sldId id="307" r:id="rId7"/>
    <p:sldId id="305" r:id="rId8"/>
    <p:sldId id="306" r:id="rId9"/>
    <p:sldId id="30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3AC5E9-F7D4-4A6D-932A-1FA7F2B3C453}" v="1" dt="2021-03-28T17:33:40.4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92" autoAdjust="0"/>
    <p:restoredTop sz="69472" autoAdjust="0"/>
  </p:normalViewPr>
  <p:slideViewPr>
    <p:cSldViewPr snapToGrid="0">
      <p:cViewPr varScale="1">
        <p:scale>
          <a:sx n="54" d="100"/>
          <a:sy n="54" d="100"/>
        </p:scale>
        <p:origin x="628" y="52"/>
      </p:cViewPr>
      <p:guideLst>
        <p:guide orient="horz" pos="2160"/>
        <p:guide pos="3840"/>
      </p:guideLst>
    </p:cSldViewPr>
  </p:slideViewPr>
  <p:outlineViewPr>
    <p:cViewPr>
      <p:scale>
        <a:sx n="33" d="100"/>
        <a:sy n="33" d="100"/>
      </p:scale>
      <p:origin x="0" y="-13500"/>
    </p:cViewPr>
  </p:outlineViewPr>
  <p:notesTextViewPr>
    <p:cViewPr>
      <p:scale>
        <a:sx n="100" d="100"/>
        <a:sy n="100" d="100"/>
      </p:scale>
      <p:origin x="0" y="-28"/>
    </p:cViewPr>
  </p:notesTextViewPr>
  <p:sorterViewPr>
    <p:cViewPr>
      <p:scale>
        <a:sx n="152" d="100"/>
        <a:sy n="152" d="100"/>
      </p:scale>
      <p:origin x="0" y="-504"/>
    </p:cViewPr>
  </p:sorterViewPr>
  <p:notesViewPr>
    <p:cSldViewPr snapToGrid="0">
      <p:cViewPr varScale="1">
        <p:scale>
          <a:sx n="92" d="100"/>
          <a:sy n="92" d="100"/>
        </p:scale>
        <p:origin x="37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17CCE9-6C67-4586-8D99-609F50AE8A68}" type="datetimeFigureOut">
              <a:rPr lang="en-GB" smtClean="0"/>
              <a:t>29/06/2021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31A457-10EF-485E-874C-78821798D9FC}" type="slidenum">
              <a:rPr lang="en-GB" smtClean="0"/>
              <a:t>‹#›</a:t>
            </a:fld>
            <a:endParaRPr lang="en-GB"/>
          </a:p>
        </p:txBody>
      </p:sp>
    </p:spTree>
    <p:extLst>
      <p:ext uri="{BB962C8B-B14F-4D97-AF65-F5344CB8AC3E}">
        <p14:creationId xmlns:p14="http://schemas.microsoft.com/office/powerpoint/2010/main" val="12611000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69154-BC4C-48CE-8EB7-6733E2176A45}" type="datetimeFigureOut">
              <a:rPr lang="en-GB" smtClean="0"/>
              <a:t>29/06/2021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59622-E6E4-41B6-A8E0-4AFA5F537077}" type="slidenum">
              <a:rPr lang="en-GB" smtClean="0"/>
              <a:t>‹#›</a:t>
            </a:fld>
            <a:endParaRPr lang="en-GB"/>
          </a:p>
        </p:txBody>
      </p:sp>
    </p:spTree>
    <p:extLst>
      <p:ext uri="{BB962C8B-B14F-4D97-AF65-F5344CB8AC3E}">
        <p14:creationId xmlns:p14="http://schemas.microsoft.com/office/powerpoint/2010/main" val="121209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Script: </a:t>
            </a:r>
          </a:p>
          <a:p>
            <a:r>
              <a:rPr lang="en-GB" dirty="0"/>
              <a:t>Hello, my name is Marianna, I am a lecturer in the BA Childhood and the practice &amp; QTS coordinator. My area of expertise is educational practice and supporting children with special educational needs. In this session we will talk about children and learning. We will think about how children learn and what children can learn from their environment.</a:t>
            </a:r>
            <a:endParaRPr lang="en-GB" dirty="0">
              <a:cs typeface="Calibri" panose="020F0502020204030204"/>
            </a:endParaRPr>
          </a:p>
        </p:txBody>
      </p:sp>
      <p:sp>
        <p:nvSpPr>
          <p:cNvPr id="4" name="Slide Number Placeholder 3"/>
          <p:cNvSpPr>
            <a:spLocks noGrp="1"/>
          </p:cNvSpPr>
          <p:nvPr>
            <p:ph type="sldNum" sz="quarter" idx="10"/>
          </p:nvPr>
        </p:nvSpPr>
        <p:spPr/>
        <p:txBody>
          <a:bodyPr/>
          <a:lstStyle/>
          <a:p>
            <a:fld id="{9FC59622-E6E4-41B6-A8E0-4AFA5F537077}" type="slidenum">
              <a:rPr lang="en-GB" smtClean="0"/>
              <a:t>1</a:t>
            </a:fld>
            <a:endParaRPr lang="en-GB"/>
          </a:p>
        </p:txBody>
      </p:sp>
    </p:spTree>
    <p:extLst>
      <p:ext uri="{BB962C8B-B14F-4D97-AF65-F5344CB8AC3E}">
        <p14:creationId xmlns:p14="http://schemas.microsoft.com/office/powerpoint/2010/main" val="2216691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Script:</a:t>
            </a:r>
          </a:p>
          <a:p>
            <a:r>
              <a:rPr lang="en-GB" baseline="0" dirty="0"/>
              <a:t>Some times when we think about children’s learning, we may think about school and a teacher supporting their learning. </a:t>
            </a:r>
            <a:r>
              <a:rPr lang="en-GB" dirty="0"/>
              <a:t>Children actually start learning from the moment they are born. They are l</a:t>
            </a:r>
            <a:r>
              <a:rPr lang="en-GB" baseline="0" dirty="0"/>
              <a:t>earning from parents and caregivers about language and communication, motor skills (walking, eating, grasping). Children also learn a lot by interacting with objects and other children. For example the child in the second photo is playing with bubbles. They could learn a lot from this interaction, for example about the texture of bubbles or that they burst when trying to touch them or hold them. That could really help a child practise their fine motor skills as well as use their imagination to play with the bubbles by chasing them or by trying to burst them all as quickly as they can.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CF3534-79C9-495D-B9CB-E3413FAA9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932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Script:</a:t>
            </a:r>
          </a:p>
          <a:p>
            <a:r>
              <a:rPr lang="en-GB" dirty="0"/>
              <a:t>Since we have already had a look at how children could learn from interacting with items in their environment, it is now your chance to think about this with some specific items.</a:t>
            </a:r>
          </a:p>
        </p:txBody>
      </p:sp>
      <p:sp>
        <p:nvSpPr>
          <p:cNvPr id="4" name="Slide Number Placeholder 3"/>
          <p:cNvSpPr>
            <a:spLocks noGrp="1"/>
          </p:cNvSpPr>
          <p:nvPr>
            <p:ph type="sldNum" sz="quarter" idx="10"/>
          </p:nvPr>
        </p:nvSpPr>
        <p:spPr/>
        <p:txBody>
          <a:bodyPr/>
          <a:lstStyle/>
          <a:p>
            <a:fld id="{9FC59622-E6E4-41B6-A8E0-4AFA5F537077}" type="slidenum">
              <a:rPr lang="en-GB" smtClean="0"/>
              <a:t>3</a:t>
            </a:fld>
            <a:endParaRPr lang="en-GB"/>
          </a:p>
        </p:txBody>
      </p:sp>
    </p:spTree>
    <p:extLst>
      <p:ext uri="{BB962C8B-B14F-4D97-AF65-F5344CB8AC3E}">
        <p14:creationId xmlns:p14="http://schemas.microsoft.com/office/powerpoint/2010/main" val="1512469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Script:</a:t>
            </a:r>
          </a:p>
          <a:p>
            <a:r>
              <a:rPr lang="en-GB" dirty="0"/>
              <a:t>We have Play-Doh, tissues, plastic cups and plastic containers. You will either have these items in front of you or as images on the slides. Have a look at each item and have a think about what a child could learn by using or playing with the Play Doh/toilet paper roll/plastic containers/plastic cups. If we were to give this to a child, what could they do with it and what would they learn from that interaction?</a:t>
            </a:r>
          </a:p>
        </p:txBody>
      </p:sp>
      <p:sp>
        <p:nvSpPr>
          <p:cNvPr id="4" name="Slide Number Placeholder 3"/>
          <p:cNvSpPr>
            <a:spLocks noGrp="1"/>
          </p:cNvSpPr>
          <p:nvPr>
            <p:ph type="sldNum" sz="quarter" idx="5"/>
          </p:nvPr>
        </p:nvSpPr>
        <p:spPr/>
        <p:txBody>
          <a:bodyPr/>
          <a:lstStyle/>
          <a:p>
            <a:fld id="{9FC59622-E6E4-41B6-A8E0-4AFA5F537077}" type="slidenum">
              <a:rPr lang="en-GB" smtClean="0"/>
              <a:t>4</a:t>
            </a:fld>
            <a:endParaRPr lang="en-GB"/>
          </a:p>
        </p:txBody>
      </p:sp>
    </p:spTree>
    <p:extLst>
      <p:ext uri="{BB962C8B-B14F-4D97-AF65-F5344CB8AC3E}">
        <p14:creationId xmlns:p14="http://schemas.microsoft.com/office/powerpoint/2010/main" val="2988195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Script:</a:t>
            </a:r>
          </a:p>
          <a:p>
            <a:r>
              <a:rPr lang="en-US" dirty="0">
                <a:cs typeface="Calibri"/>
              </a:rPr>
              <a:t>Well done. I am sure you shared some very creative ideas.</a:t>
            </a:r>
          </a:p>
          <a:p>
            <a:r>
              <a:rPr lang="en-US" dirty="0">
                <a:cs typeface="Calibri"/>
              </a:rPr>
              <a:t>So, let's </a:t>
            </a:r>
            <a:r>
              <a:rPr lang="en-GB" dirty="0">
                <a:cs typeface="Calibri"/>
              </a:rPr>
              <a:t>summarise</a:t>
            </a:r>
            <a:r>
              <a:rPr lang="en-US" dirty="0">
                <a:cs typeface="Calibri"/>
              </a:rPr>
              <a:t> some of them. With Play-Doh, a child could learn about the different textures and </a:t>
            </a:r>
            <a:r>
              <a:rPr lang="en-US" dirty="0" err="1">
                <a:cs typeface="Calibri"/>
              </a:rPr>
              <a:t>colours</a:t>
            </a:r>
            <a:r>
              <a:rPr lang="en-US" dirty="0">
                <a:cs typeface="Calibri"/>
              </a:rPr>
              <a:t> that Play-Doh has. They could also use it to make shapes and use their fine motor skills while doing that, like rolling, squishing and pulling. With the tissue box, a child could learn about the texture again and that tissues are soft, but also practice their fine motor skills by pulling and ripping the tissues or rolling a tissue into a ball. With the plastic cups, children could learn about the various </a:t>
            </a:r>
            <a:r>
              <a:rPr lang="en-US" dirty="0" err="1">
                <a:cs typeface="Calibri"/>
              </a:rPr>
              <a:t>colours</a:t>
            </a:r>
            <a:r>
              <a:rPr lang="en-US" dirty="0">
                <a:cs typeface="Calibri"/>
              </a:rPr>
              <a:t> of the cups, and about height and volume if they wanted to stack them high and then see how much of a liquid the cups could hold. They could also practice how to drink for these cups. Finally with the plastic containers, children could stack them, learn about </a:t>
            </a:r>
            <a:r>
              <a:rPr lang="en-US" dirty="0" err="1">
                <a:cs typeface="Calibri"/>
              </a:rPr>
              <a:t>colours</a:t>
            </a:r>
            <a:r>
              <a:rPr lang="en-US" dirty="0">
                <a:cs typeface="Calibri"/>
              </a:rPr>
              <a:t> from the different </a:t>
            </a:r>
            <a:r>
              <a:rPr lang="en-US" dirty="0" err="1">
                <a:cs typeface="Calibri"/>
              </a:rPr>
              <a:t>colours</a:t>
            </a:r>
            <a:r>
              <a:rPr lang="en-US" dirty="0">
                <a:cs typeface="Calibri"/>
              </a:rPr>
              <a:t> of the lids, they could learn about different sizes by trying to match the lids with the containers and by putting the smaller containers into the bigger ones. They could also fill the containers with toys or other items to see how many items each container can hold.</a:t>
            </a:r>
          </a:p>
        </p:txBody>
      </p:sp>
      <p:sp>
        <p:nvSpPr>
          <p:cNvPr id="4" name="Slide Number Placeholder 3"/>
          <p:cNvSpPr>
            <a:spLocks noGrp="1"/>
          </p:cNvSpPr>
          <p:nvPr>
            <p:ph type="sldNum" sz="quarter" idx="5"/>
          </p:nvPr>
        </p:nvSpPr>
        <p:spPr/>
        <p:txBody>
          <a:bodyPr/>
          <a:lstStyle/>
          <a:p>
            <a:fld id="{9FC59622-E6E4-41B6-A8E0-4AFA5F537077}" type="slidenum">
              <a:rPr lang="en-GB" smtClean="0"/>
              <a:t>5</a:t>
            </a:fld>
            <a:endParaRPr lang="en-GB"/>
          </a:p>
        </p:txBody>
      </p:sp>
    </p:spTree>
    <p:extLst>
      <p:ext uri="{BB962C8B-B14F-4D97-AF65-F5344CB8AC3E}">
        <p14:creationId xmlns:p14="http://schemas.microsoft.com/office/powerpoint/2010/main" val="1474733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00000"/>
                </a:solidFill>
                <a:effectLst/>
                <a:latin typeface="Calibri" panose="020F0502020204030204" pitchFamily="34" charset="0"/>
              </a:rPr>
              <a:t>Script: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To summarise the key messages, in this activity you thought about ways that children could learn by using everyday items. I hope that this has made you think more about how children learn and about the items and individuals that surround children, which can help them learn so much about the world, as well as developing their own skills.</a:t>
            </a:r>
            <a:endParaRPr lang="en-US"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9FC59622-E6E4-41B6-A8E0-4AFA5F537077}" type="slidenum">
              <a:rPr lang="en-GB" smtClean="0"/>
              <a:t>6</a:t>
            </a:fld>
            <a:endParaRPr lang="en-GB"/>
          </a:p>
        </p:txBody>
      </p:sp>
    </p:spTree>
    <p:extLst>
      <p:ext uri="{BB962C8B-B14F-4D97-AF65-F5344CB8AC3E}">
        <p14:creationId xmlns:p14="http://schemas.microsoft.com/office/powerpoint/2010/main" val="2683920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485775" y="487674"/>
            <a:ext cx="118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912947" y="487674"/>
            <a:ext cx="97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p:nvPr>
        </p:nvSpPr>
        <p:spPr>
          <a:xfrm>
            <a:off x="2360930" y="1393987"/>
            <a:ext cx="9780270" cy="4483599"/>
          </a:xfrm>
        </p:spPr>
        <p:txBody>
          <a:bodyPr anchor="t">
            <a:noAutofit/>
          </a:bodyPr>
          <a:lstStyle>
            <a:lvl1pPr algn="l">
              <a:lnSpc>
                <a:spcPct val="80000"/>
              </a:lnSpc>
              <a:defRPr sz="6500" kern="1200" spc="0" baseline="0">
                <a:solidFill>
                  <a:schemeClr val="bg1"/>
                </a:solidFill>
                <a:latin typeface="Arial" panose="020B0604020202020204" pitchFamily="34" charset="0"/>
                <a:ea typeface="Sharp Sans No1 Semibold" pitchFamily="50" charset="0"/>
                <a:cs typeface="Arial" panose="020B0604020202020204" pitchFamily="34" charset="0"/>
              </a:defRPr>
            </a:lvl1pPr>
          </a:lstStyle>
          <a:p>
            <a:endParaRPr lang="en-GB"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sp>
        <p:nvSpPr>
          <p:cNvPr id="27"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fld id="{7C0F43DA-CC21-4012-8264-59C8FDA79CC8}" type="datetime1">
              <a:rPr lang="en-GB" smtClean="0"/>
              <a:t>29/06/2021</a:t>
            </a:fld>
            <a:endParaRPr lang="en-GB" dirty="0"/>
          </a:p>
        </p:txBody>
      </p:sp>
      <p:sp>
        <p:nvSpPr>
          <p:cNvPr id="28"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1513809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812605" y="-38101"/>
            <a:ext cx="10379395" cy="6896101"/>
          </a:xfrm>
        </p:spPr>
        <p:txBody>
          <a:bodyPr/>
          <a:lstStyle/>
          <a:p>
            <a:endParaRPr lang="en-GB"/>
          </a:p>
        </p:txBody>
      </p:sp>
      <p:grpSp>
        <p:nvGrpSpPr>
          <p:cNvPr id="22" name="Group 21"/>
          <p:cNvGrpSpPr/>
          <p:nvPr userDrawn="1"/>
        </p:nvGrpSpPr>
        <p:grpSpPr>
          <a:xfrm>
            <a:off x="-1" y="-10886"/>
            <a:ext cx="8976124" cy="6868886"/>
            <a:chOff x="-1" y="-10886"/>
            <a:chExt cx="8976124" cy="6868886"/>
          </a:xfrm>
        </p:grpSpPr>
        <p:sp>
          <p:nvSpPr>
            <p:cNvPr id="20" name="Right Triangle 19"/>
            <p:cNvSpPr/>
            <p:nvPr userDrawn="1"/>
          </p:nvSpPr>
          <p:spPr>
            <a:xfrm rot="5400000">
              <a:off x="2107237" y="-10886"/>
              <a:ext cx="6868886" cy="68688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userDrawn="1"/>
          </p:nvSpPr>
          <p:spPr>
            <a:xfrm>
              <a:off x="-1" y="-10886"/>
              <a:ext cx="2107237" cy="68688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0" name="Straight Connector 9"/>
          <p:cNvCxnSpPr/>
          <p:nvPr userDrawn="1"/>
        </p:nvCxnSpPr>
        <p:spPr>
          <a:xfrm>
            <a:off x="485775" y="487674"/>
            <a:ext cx="118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912947" y="487674"/>
            <a:ext cx="97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p:nvPr>
        </p:nvSpPr>
        <p:spPr>
          <a:xfrm>
            <a:off x="1812605" y="1423713"/>
            <a:ext cx="7636195" cy="1842001"/>
          </a:xfrm>
        </p:spPr>
        <p:txBody>
          <a:bodyPr anchor="t">
            <a:noAutofit/>
          </a:bodyPr>
          <a:lstStyle>
            <a:lvl1pPr algn="l">
              <a:lnSpc>
                <a:spcPct val="80000"/>
              </a:lnSpc>
              <a:defRPr sz="7000" kern="1200" spc="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endParaRPr lang="en-GB" dirty="0"/>
          </a:p>
        </p:txBody>
      </p:sp>
      <p:sp>
        <p:nvSpPr>
          <p:cNvPr id="12" name="Subtitle 2"/>
          <p:cNvSpPr>
            <a:spLocks noGrp="1"/>
          </p:cNvSpPr>
          <p:nvPr>
            <p:ph type="subTitle" idx="1"/>
          </p:nvPr>
        </p:nvSpPr>
        <p:spPr>
          <a:xfrm>
            <a:off x="1812605" y="3405901"/>
            <a:ext cx="4114800" cy="1655762"/>
          </a:xfrm>
        </p:spPr>
        <p:txBody>
          <a:bodyPr>
            <a:normAutofit/>
          </a:bodyPr>
          <a:lstStyle>
            <a:lvl1pPr marL="0" indent="0" algn="l">
              <a:buNone/>
              <a:defRPr sz="2300" spc="0" baseline="0">
                <a:solidFill>
                  <a:schemeClr val="bg1"/>
                </a:solidFill>
                <a:latin typeface="Arial" panose="020B0604020202020204" pitchFamily="34" charset="0"/>
                <a:ea typeface="Sharp Sans No1 Book" pitchFamily="50"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dirty="0"/>
          </a:p>
        </p:txBody>
      </p:sp>
      <p:sp>
        <p:nvSpPr>
          <p:cNvPr id="16"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fld id="{69929F78-B5C5-41DE-8E9B-92B3E5A88BEA}" type="datetime1">
              <a:rPr lang="en-GB" smtClean="0"/>
              <a:t>29/06/2021</a:t>
            </a:fld>
            <a:endParaRPr lang="en-GB" dirty="0"/>
          </a:p>
        </p:txBody>
      </p:sp>
      <p:sp>
        <p:nvSpPr>
          <p:cNvPr id="17"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endParaRPr lang="en-GB"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spTree>
    <p:extLst>
      <p:ext uri="{BB962C8B-B14F-4D97-AF65-F5344CB8AC3E}">
        <p14:creationId xmlns:p14="http://schemas.microsoft.com/office/powerpoint/2010/main" val="3036409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485775" y="487674"/>
            <a:ext cx="118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912947" y="487674"/>
            <a:ext cx="97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hasCustomPrompt="1"/>
          </p:nvPr>
        </p:nvSpPr>
        <p:spPr>
          <a:xfrm>
            <a:off x="1812605" y="1423713"/>
            <a:ext cx="7636195" cy="1842001"/>
          </a:xfrm>
        </p:spPr>
        <p:txBody>
          <a:bodyPr anchor="t">
            <a:noAutofit/>
          </a:bodyPr>
          <a:lstStyle>
            <a:lvl1pPr algn="l">
              <a:lnSpc>
                <a:spcPct val="80000"/>
              </a:lnSpc>
              <a:defRPr sz="7000" kern="1200" spc="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r>
              <a:rPr lang="en-GB" dirty="0"/>
              <a:t>THIS TITLE</a:t>
            </a:r>
          </a:p>
        </p:txBody>
      </p:sp>
      <p:sp>
        <p:nvSpPr>
          <p:cNvPr id="12" name="Subtitle 2"/>
          <p:cNvSpPr>
            <a:spLocks noGrp="1"/>
          </p:cNvSpPr>
          <p:nvPr>
            <p:ph type="subTitle" idx="1"/>
          </p:nvPr>
        </p:nvSpPr>
        <p:spPr>
          <a:xfrm>
            <a:off x="1812605" y="3405901"/>
            <a:ext cx="4114800" cy="1655762"/>
          </a:xfrm>
        </p:spPr>
        <p:txBody>
          <a:bodyPr>
            <a:normAutofit/>
          </a:bodyPr>
          <a:lstStyle>
            <a:lvl1pPr marL="0" indent="0" algn="l">
              <a:buNone/>
              <a:defRPr sz="2300" spc="0" baseline="0">
                <a:solidFill>
                  <a:schemeClr val="bg1"/>
                </a:solidFill>
                <a:latin typeface="Arial" panose="020B0604020202020204" pitchFamily="34" charset="0"/>
                <a:ea typeface="Sharp Sans No1 Book" pitchFamily="50"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dirty="0"/>
          </a:p>
        </p:txBody>
      </p:sp>
      <p:sp>
        <p:nvSpPr>
          <p:cNvPr id="7" name="Right Triangle 6"/>
          <p:cNvSpPr/>
          <p:nvPr userDrawn="1"/>
        </p:nvSpPr>
        <p:spPr>
          <a:xfrm rot="16200000">
            <a:off x="8599714" y="3265714"/>
            <a:ext cx="3592286" cy="359228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6"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fld id="{B14EE0FE-91A7-4922-808D-3D7E35279B2F}" type="datetime1">
              <a:rPr lang="en-GB" smtClean="0"/>
              <a:t>29/06/2021</a:t>
            </a:fld>
            <a:endParaRPr lang="en-GB" dirty="0"/>
          </a:p>
        </p:txBody>
      </p:sp>
      <p:sp>
        <p:nvSpPr>
          <p:cNvPr id="17"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endParaRPr lang="en-GB"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spTree>
    <p:extLst>
      <p:ext uri="{BB962C8B-B14F-4D97-AF65-F5344CB8AC3E}">
        <p14:creationId xmlns:p14="http://schemas.microsoft.com/office/powerpoint/2010/main" val="45507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hasCustomPrompt="1"/>
          </p:nvPr>
        </p:nvSpPr>
        <p:spPr>
          <a:xfrm>
            <a:off x="6146799" y="2631282"/>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sp>
        <p:nvSpPr>
          <p:cNvPr id="16" name="Subtitle 2"/>
          <p:cNvSpPr>
            <a:spLocks noGrp="1"/>
          </p:cNvSpPr>
          <p:nvPr>
            <p:ph type="subTitle" idx="13" hasCustomPrompt="1"/>
          </p:nvPr>
        </p:nvSpPr>
        <p:spPr>
          <a:xfrm>
            <a:off x="1844675" y="2678907"/>
            <a:ext cx="4114800" cy="1655762"/>
          </a:xfrm>
        </p:spPr>
        <p:txBody>
          <a:bodyPr>
            <a:noAutofit/>
          </a:bodyPr>
          <a:lstStyle>
            <a:lvl1pPr marL="0" indent="0" algn="l">
              <a:lnSpc>
                <a:spcPct val="90000"/>
              </a:lnSpc>
              <a:spcBef>
                <a:spcPts val="0"/>
              </a:spcBef>
              <a:buNone/>
              <a:defRPr sz="2400" spc="0" baseline="0">
                <a:solidFill>
                  <a:schemeClr val="tx1"/>
                </a:solidFill>
                <a:latin typeface="Arial" panose="020B0604020202020204" pitchFamily="34" charset="0"/>
                <a:ea typeface="Sharp Sans No1 Book" pitchFamily="50"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Magnatior</a:t>
            </a:r>
            <a:r>
              <a:rPr lang="en-US" dirty="0"/>
              <a:t> </a:t>
            </a:r>
            <a:r>
              <a:rPr lang="en-US" dirty="0" err="1"/>
              <a:t>presequid</a:t>
            </a:r>
            <a:r>
              <a:rPr lang="en-US" dirty="0"/>
              <a:t> et </a:t>
            </a:r>
            <a:r>
              <a:rPr lang="en-US" dirty="0" err="1"/>
              <a:t>rectam</a:t>
            </a:r>
            <a:r>
              <a:rPr lang="en-US" dirty="0"/>
              <a:t>, tem. </a:t>
            </a:r>
            <a:r>
              <a:rPr lang="en-US" dirty="0" err="1"/>
              <a:t>Dionseq</a:t>
            </a:r>
            <a:r>
              <a:rPr lang="en-US" dirty="0"/>
              <a:t> </a:t>
            </a:r>
            <a:r>
              <a:rPr lang="en-US" dirty="0" err="1"/>
              <a:t>uundio</a:t>
            </a:r>
            <a:r>
              <a:rPr lang="en-US" dirty="0"/>
              <a:t>. Od qui to </a:t>
            </a:r>
            <a:r>
              <a:rPr lang="en-US" dirty="0" err="1"/>
              <a:t>quideribus</a:t>
            </a:r>
            <a:r>
              <a:rPr lang="en-US" dirty="0"/>
              <a:t> </a:t>
            </a:r>
            <a:r>
              <a:rPr lang="en-US" dirty="0" err="1"/>
              <a:t>impos</a:t>
            </a:r>
            <a:r>
              <a:rPr lang="en-US" dirty="0"/>
              <a:t> </a:t>
            </a:r>
            <a:r>
              <a:rPr lang="en-US" dirty="0" err="1"/>
              <a:t>dlolot</a:t>
            </a:r>
            <a:r>
              <a:rPr lang="en-US" dirty="0"/>
              <a:t> </a:t>
            </a:r>
            <a:r>
              <a:rPr lang="en-US" dirty="0" err="1"/>
              <a:t>eveliquam</a:t>
            </a:r>
            <a:r>
              <a:rPr lang="en-US" dirty="0"/>
              <a:t> </a:t>
            </a:r>
            <a:r>
              <a:rPr lang="en-US" dirty="0" err="1"/>
              <a:t>vollorro</a:t>
            </a:r>
            <a:r>
              <a:rPr lang="en-US" dirty="0"/>
              <a:t> id </a:t>
            </a:r>
            <a:r>
              <a:rPr lang="en-US" dirty="0" err="1"/>
              <a:t>magnim</a:t>
            </a:r>
            <a:r>
              <a:rPr lang="en-US" dirty="0"/>
              <a:t> </a:t>
            </a:r>
            <a:r>
              <a:rPr lang="en-US" dirty="0" err="1"/>
              <a:t>porro</a:t>
            </a:r>
            <a:r>
              <a:rPr lang="en-US" dirty="0"/>
              <a:t> </a:t>
            </a:r>
            <a:r>
              <a:rPr lang="en-US" dirty="0" err="1"/>
              <a:t>excerum</a:t>
            </a:r>
            <a:r>
              <a:rPr lang="en-US" dirty="0"/>
              <a:t> rest pre </a:t>
            </a:r>
            <a:r>
              <a:rPr lang="en-US" dirty="0" err="1"/>
              <a:t>propore</a:t>
            </a:r>
            <a:r>
              <a:rPr lang="en-US" dirty="0"/>
              <a:t>.</a:t>
            </a:r>
            <a:endParaRPr lang="en-GB" dirty="0"/>
          </a:p>
        </p:txBody>
      </p:sp>
      <p:sp>
        <p:nvSpPr>
          <p:cNvPr id="18" name="Content Placeholder 5"/>
          <p:cNvSpPr>
            <a:spLocks noGrp="1"/>
          </p:cNvSpPr>
          <p:nvPr>
            <p:ph sz="quarter" idx="14" hasCustomPrompt="1"/>
          </p:nvPr>
        </p:nvSpPr>
        <p:spPr>
          <a:xfrm>
            <a:off x="6146799" y="3940493"/>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cxnSp>
        <p:nvCxnSpPr>
          <p:cNvPr id="26" name="Straight Connector 25"/>
          <p:cNvCxnSpPr/>
          <p:nvPr userDrawn="1"/>
        </p:nvCxnSpPr>
        <p:spPr>
          <a:xfrm>
            <a:off x="485775" y="487674"/>
            <a:ext cx="11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912947" y="487674"/>
            <a:ext cx="97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fld id="{B2015D24-F5E7-478A-A035-DFD8294EC4DA}" type="datetime1">
              <a:rPr lang="en-GB" smtClean="0"/>
              <a:t>29/06/2021</a:t>
            </a:fld>
            <a:endParaRPr lang="en-GB" dirty="0"/>
          </a:p>
        </p:txBody>
      </p:sp>
      <p:sp>
        <p:nvSpPr>
          <p:cNvPr id="29"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endParaRPr lang="en-GB" dirty="0"/>
          </a:p>
        </p:txBody>
      </p:sp>
      <p:sp>
        <p:nvSpPr>
          <p:cNvPr id="37" name="Title 1"/>
          <p:cNvSpPr>
            <a:spLocks noGrp="1"/>
          </p:cNvSpPr>
          <p:nvPr>
            <p:ph type="title"/>
          </p:nvPr>
        </p:nvSpPr>
        <p:spPr>
          <a:xfrm>
            <a:off x="1820873" y="1372466"/>
            <a:ext cx="7805292" cy="1154538"/>
          </a:xfrm>
        </p:spPr>
        <p:txBody>
          <a:bodyPr>
            <a:noAutofit/>
          </a:bodyPr>
          <a:lstStyle>
            <a:lvl1pPr>
              <a:lnSpc>
                <a:spcPct val="80000"/>
              </a:lnSpc>
              <a:defRPr sz="400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165022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9" name="Picture Placeholder 18"/>
          <p:cNvSpPr>
            <a:spLocks noGrp="1"/>
          </p:cNvSpPr>
          <p:nvPr>
            <p:ph type="pic" sz="quarter" idx="15"/>
          </p:nvPr>
        </p:nvSpPr>
        <p:spPr>
          <a:xfrm>
            <a:off x="6807200" y="2706948"/>
            <a:ext cx="4897438" cy="3338252"/>
          </a:xfrm>
        </p:spPr>
        <p:txBody>
          <a:bodyPr anchor="ctr">
            <a:normAutofit/>
          </a:bodyPr>
          <a:lstStyle>
            <a:lvl1pPr>
              <a:defRPr sz="2000">
                <a:latin typeface="Arial" panose="020B0604020202020204" pitchFamily="34" charset="0"/>
                <a:ea typeface="Sharp Sans No1 Book" pitchFamily="50" charset="0"/>
                <a:cs typeface="Arial" panose="020B0604020202020204" pitchFamily="34" charset="0"/>
              </a:defRPr>
            </a:lvl1pPr>
          </a:lstStyle>
          <a:p>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cxnSp>
        <p:nvCxnSpPr>
          <p:cNvPr id="21" name="Straight Connector 20"/>
          <p:cNvCxnSpPr/>
          <p:nvPr userDrawn="1"/>
        </p:nvCxnSpPr>
        <p:spPr>
          <a:xfrm>
            <a:off x="485775" y="487674"/>
            <a:ext cx="11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912947" y="487674"/>
            <a:ext cx="97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fld id="{6C245B5C-47FA-4539-B875-991C1E8EF3FC}" type="datetime1">
              <a:rPr lang="en-GB" smtClean="0"/>
              <a:t>29/06/2021</a:t>
            </a:fld>
            <a:endParaRPr lang="en-GB" dirty="0"/>
          </a:p>
        </p:txBody>
      </p:sp>
      <p:sp>
        <p:nvSpPr>
          <p:cNvPr id="24"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endParaRPr lang="en-GB" dirty="0"/>
          </a:p>
        </p:txBody>
      </p:sp>
      <p:sp>
        <p:nvSpPr>
          <p:cNvPr id="33" name="Title 1"/>
          <p:cNvSpPr>
            <a:spLocks noGrp="1"/>
          </p:cNvSpPr>
          <p:nvPr>
            <p:ph type="title"/>
          </p:nvPr>
        </p:nvSpPr>
        <p:spPr>
          <a:xfrm>
            <a:off x="1820873" y="1372466"/>
            <a:ext cx="7805292" cy="1154538"/>
          </a:xfrm>
        </p:spPr>
        <p:txBody>
          <a:bodyPr>
            <a:noAutofit/>
          </a:bodyPr>
          <a:lstStyle>
            <a:lvl1pPr>
              <a:lnSpc>
                <a:spcPct val="80000"/>
              </a:lnSpc>
              <a:defRPr sz="400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endParaRPr lang="en-GB" dirty="0"/>
          </a:p>
        </p:txBody>
      </p:sp>
      <p:sp>
        <p:nvSpPr>
          <p:cNvPr id="13" name="Content Placeholder 5"/>
          <p:cNvSpPr>
            <a:spLocks noGrp="1"/>
          </p:cNvSpPr>
          <p:nvPr>
            <p:ph sz="quarter" idx="4" hasCustomPrompt="1"/>
          </p:nvPr>
        </p:nvSpPr>
        <p:spPr>
          <a:xfrm>
            <a:off x="1822130" y="2706948"/>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sp>
        <p:nvSpPr>
          <p:cNvPr id="14" name="Content Placeholder 5"/>
          <p:cNvSpPr>
            <a:spLocks noGrp="1"/>
          </p:cNvSpPr>
          <p:nvPr>
            <p:ph sz="quarter" idx="14" hasCustomPrompt="1"/>
          </p:nvPr>
        </p:nvSpPr>
        <p:spPr>
          <a:xfrm>
            <a:off x="1822130" y="4016159"/>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spTree>
    <p:extLst>
      <p:ext uri="{BB962C8B-B14F-4D97-AF65-F5344CB8AC3E}">
        <p14:creationId xmlns:p14="http://schemas.microsoft.com/office/powerpoint/2010/main" val="2582485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cxnSp>
        <p:nvCxnSpPr>
          <p:cNvPr id="21" name="Straight Connector 20"/>
          <p:cNvCxnSpPr/>
          <p:nvPr userDrawn="1"/>
        </p:nvCxnSpPr>
        <p:spPr>
          <a:xfrm>
            <a:off x="485775" y="487674"/>
            <a:ext cx="11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912947" y="487674"/>
            <a:ext cx="97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fld id="{13409866-DAAA-4FCA-99EF-AE7DB323FF73}" type="datetime1">
              <a:rPr lang="en-GB" smtClean="0"/>
              <a:t>29/06/2021</a:t>
            </a:fld>
            <a:endParaRPr lang="en-GB" dirty="0"/>
          </a:p>
        </p:txBody>
      </p:sp>
      <p:sp>
        <p:nvSpPr>
          <p:cNvPr id="24"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endParaRPr lang="en-GB" dirty="0"/>
          </a:p>
        </p:txBody>
      </p:sp>
      <p:sp>
        <p:nvSpPr>
          <p:cNvPr id="15" name="Chart Placeholder 2"/>
          <p:cNvSpPr>
            <a:spLocks noGrp="1"/>
          </p:cNvSpPr>
          <p:nvPr>
            <p:ph type="chart" sz="quarter" idx="20"/>
          </p:nvPr>
        </p:nvSpPr>
        <p:spPr>
          <a:xfrm>
            <a:off x="6794500" y="2706948"/>
            <a:ext cx="4910138" cy="3338252"/>
          </a:xfrm>
        </p:spPr>
        <p:txBody>
          <a:bodyPr/>
          <a:lstStyle>
            <a:lvl1pPr>
              <a:defRPr>
                <a:latin typeface="Arial" panose="020B0604020202020204" pitchFamily="34" charset="0"/>
                <a:cs typeface="Arial" panose="020B0604020202020204" pitchFamily="34" charset="0"/>
              </a:defRPr>
            </a:lvl1pPr>
          </a:lstStyle>
          <a:p>
            <a:endParaRPr lang="en-GB"/>
          </a:p>
        </p:txBody>
      </p:sp>
      <p:sp>
        <p:nvSpPr>
          <p:cNvPr id="16" name="Title 1"/>
          <p:cNvSpPr>
            <a:spLocks noGrp="1"/>
          </p:cNvSpPr>
          <p:nvPr>
            <p:ph type="title"/>
          </p:nvPr>
        </p:nvSpPr>
        <p:spPr>
          <a:xfrm>
            <a:off x="1820873" y="1372466"/>
            <a:ext cx="7805292" cy="1154538"/>
          </a:xfrm>
        </p:spPr>
        <p:txBody>
          <a:bodyPr>
            <a:noAutofit/>
          </a:bodyPr>
          <a:lstStyle>
            <a:lvl1pPr>
              <a:lnSpc>
                <a:spcPct val="80000"/>
              </a:lnSpc>
              <a:defRPr sz="400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endParaRPr lang="en-GB" dirty="0"/>
          </a:p>
        </p:txBody>
      </p:sp>
      <p:sp>
        <p:nvSpPr>
          <p:cNvPr id="28" name="Content Placeholder 5"/>
          <p:cNvSpPr>
            <a:spLocks noGrp="1"/>
          </p:cNvSpPr>
          <p:nvPr>
            <p:ph sz="quarter" idx="4" hasCustomPrompt="1"/>
          </p:nvPr>
        </p:nvSpPr>
        <p:spPr>
          <a:xfrm>
            <a:off x="1822130" y="2706948"/>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sp>
        <p:nvSpPr>
          <p:cNvPr id="29" name="Content Placeholder 5"/>
          <p:cNvSpPr>
            <a:spLocks noGrp="1"/>
          </p:cNvSpPr>
          <p:nvPr>
            <p:ph sz="quarter" idx="14" hasCustomPrompt="1"/>
          </p:nvPr>
        </p:nvSpPr>
        <p:spPr>
          <a:xfrm>
            <a:off x="1822130" y="4016159"/>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spTree>
    <p:extLst>
      <p:ext uri="{BB962C8B-B14F-4D97-AF65-F5344CB8AC3E}">
        <p14:creationId xmlns:p14="http://schemas.microsoft.com/office/powerpoint/2010/main" val="787721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9" name="Picture Placeholder 18"/>
          <p:cNvSpPr>
            <a:spLocks noGrp="1"/>
          </p:cNvSpPr>
          <p:nvPr>
            <p:ph type="pic" sz="quarter" idx="15"/>
          </p:nvPr>
        </p:nvSpPr>
        <p:spPr>
          <a:xfrm>
            <a:off x="0" y="0"/>
            <a:ext cx="12192000" cy="6858000"/>
          </a:xfrm>
        </p:spPr>
        <p:txBody>
          <a:bodyPr anchor="ctr">
            <a:normAutofit/>
          </a:bodyPr>
          <a:lstStyle>
            <a:lvl1pPr>
              <a:defRPr sz="2000">
                <a:latin typeface="Arial" panose="020B0604020202020204" pitchFamily="34" charset="0"/>
                <a:ea typeface="Sharp Sans No1 Book" pitchFamily="50"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637910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5D7B8A-8AB7-4B9C-801D-C10AFE7BAA1A}" type="datetime1">
              <a:rPr lang="en-GB" smtClean="0"/>
              <a:t>29/06/2021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E74459-1DF7-4A4D-8F69-DDADD071A046}" type="slidenum">
              <a:rPr lang="en-GB" smtClean="0"/>
              <a:t>‹#›</a:t>
            </a:fld>
            <a:endParaRPr lang="en-GB"/>
          </a:p>
        </p:txBody>
      </p:sp>
    </p:spTree>
    <p:extLst>
      <p:ext uri="{BB962C8B-B14F-4D97-AF65-F5344CB8AC3E}">
        <p14:creationId xmlns:p14="http://schemas.microsoft.com/office/powerpoint/2010/main" val="2810581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963326"/>
            <a:ext cx="10515600" cy="96866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2109193"/>
            <a:ext cx="10515600" cy="406777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8332953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53" r:id="rId4"/>
    <p:sldLayoutId id="2147483660" r:id="rId5"/>
    <p:sldLayoutId id="2147483664" r:id="rId6"/>
    <p:sldLayoutId id="2147483663" r:id="rId7"/>
    <p:sldLayoutId id="2147483665" r:id="rId8"/>
  </p:sldLayoutIdLst>
  <p:hf sldNum="0" hdr="0" ft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Sharp Sans No1 Extrabold" pitchFamily="50"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Sharp Sans No1 Semibold" pitchFamily="50"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Sharp Sans No1 Book" pitchFamily="50"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Graphik Regular" panose="020B0503030202060203" pitchFamily="34" charset="0"/>
          <a:ea typeface="Sharp Sans No1 Book" pitchFamily="50" charset="0"/>
          <a:cs typeface="Sharp Sans No1 Book" pitchFamily="5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harp Sans No1 Book" pitchFamily="50" charset="0"/>
          <a:ea typeface="Sharp Sans No1 Book" pitchFamily="50" charset="0"/>
          <a:cs typeface="Sharp Sans No1 Book" pitchFamily="5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harp Sans No1 Book" pitchFamily="50" charset="0"/>
          <a:ea typeface="Sharp Sans No1 Book" pitchFamily="50" charset="0"/>
          <a:cs typeface="Sharp Sans No1 Book"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jp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94202" y="1213674"/>
            <a:ext cx="9432768" cy="2626610"/>
          </a:xfrm>
        </p:spPr>
        <p:txBody>
          <a:bodyPr/>
          <a:lstStyle/>
          <a:p>
            <a:r>
              <a:rPr lang="en-GB" sz="5400" dirty="0"/>
              <a:t>Children and Learning</a:t>
            </a:r>
            <a:br>
              <a:rPr lang="en-GB" sz="5400" dirty="0"/>
            </a:br>
            <a:br>
              <a:rPr lang="en-GB" sz="5400" dirty="0"/>
            </a:br>
            <a:r>
              <a:rPr lang="en-GB" sz="5400" dirty="0"/>
              <a:t>Welcome and Introduction</a:t>
            </a:r>
            <a:br>
              <a:rPr lang="en-GB" sz="5400" dirty="0"/>
            </a:br>
            <a:br>
              <a:rPr lang="en-GB" sz="4800" dirty="0"/>
            </a:br>
            <a:br>
              <a:rPr lang="en-GB" sz="4800" dirty="0"/>
            </a:br>
            <a:br>
              <a:rPr lang="en-GB" sz="4800" dirty="0"/>
            </a:br>
            <a:r>
              <a:rPr lang="en-GB" sz="3600" dirty="0">
                <a:solidFill>
                  <a:schemeClr val="bg1"/>
                </a:solidFill>
              </a:rPr>
              <a:t>Dr Marianna Stella</a:t>
            </a:r>
            <a:br>
              <a:rPr lang="en-GB" sz="3600" b="0" dirty="0">
                <a:solidFill>
                  <a:schemeClr val="bg1"/>
                </a:solidFill>
              </a:rPr>
            </a:br>
            <a:br>
              <a:rPr lang="en-GB" sz="3600" b="0" dirty="0">
                <a:solidFill>
                  <a:schemeClr val="bg1"/>
                </a:solidFill>
              </a:rPr>
            </a:br>
            <a:endParaRPr lang="en-GB" sz="5400" b="0" dirty="0">
              <a:solidFill>
                <a:schemeClr val="bg1"/>
              </a:solidFill>
            </a:endParaRPr>
          </a:p>
        </p:txBody>
      </p:sp>
      <p:sp>
        <p:nvSpPr>
          <p:cNvPr id="6" name="TextBox 5">
            <a:extLst>
              <a:ext uri="{FF2B5EF4-FFF2-40B4-BE49-F238E27FC236}">
                <a16:creationId xmlns:a16="http://schemas.microsoft.com/office/drawing/2014/main" id="{E62A28B8-9F41-456F-869C-1E33A7B3E17D}"/>
              </a:ext>
            </a:extLst>
          </p:cNvPr>
          <p:cNvSpPr txBox="1"/>
          <p:nvPr/>
        </p:nvSpPr>
        <p:spPr>
          <a:xfrm>
            <a:off x="426903" y="569990"/>
            <a:ext cx="1655284" cy="369332"/>
          </a:xfrm>
          <a:prstGeom prst="rect">
            <a:avLst/>
          </a:prstGeom>
          <a:noFill/>
        </p:spPr>
        <p:txBody>
          <a:bodyPr wrap="square">
            <a:spAutoFit/>
          </a:bodyPr>
          <a:lstStyle/>
          <a:p>
            <a:r>
              <a:rPr lang="en-GB" dirty="0">
                <a:solidFill>
                  <a:schemeClr val="bg1"/>
                </a:solidFill>
              </a:rPr>
              <a:t>BA Childhood</a:t>
            </a:r>
          </a:p>
        </p:txBody>
      </p:sp>
    </p:spTree>
    <p:extLst>
      <p:ext uri="{BB962C8B-B14F-4D97-AF65-F5344CB8AC3E}">
        <p14:creationId xmlns:p14="http://schemas.microsoft.com/office/powerpoint/2010/main" val="764357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87383" y="259492"/>
            <a:ext cx="11682944" cy="1619183"/>
          </a:xfrm>
          <a:solidFill>
            <a:schemeClr val="tx2">
              <a:lumMod val="60000"/>
              <a:lumOff val="40000"/>
            </a:schemeClr>
          </a:solidFill>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GB" sz="4000" b="0" dirty="0">
                <a:solidFill>
                  <a:schemeClr val="tx1"/>
                </a:solidFill>
                <a:latin typeface="Arial" panose="020B0604020202020204" pitchFamily="34" charset="0"/>
                <a:cs typeface="Arial" panose="020B0604020202020204" pitchFamily="34" charset="0"/>
              </a:rPr>
              <a:t>Sometimes we may think about education and learning as being something formal, like going to school</a:t>
            </a:r>
            <a:br>
              <a:rPr lang="en-GB" sz="4000" b="0" dirty="0">
                <a:solidFill>
                  <a:schemeClr val="tx1"/>
                </a:solidFill>
                <a:latin typeface="Arial" panose="020B0604020202020204" pitchFamily="34" charset="0"/>
                <a:cs typeface="Arial" panose="020B0604020202020204" pitchFamily="34" charset="0"/>
              </a:rPr>
            </a:br>
            <a:r>
              <a:rPr lang="en-GB" sz="4000" b="0" dirty="0">
                <a:solidFill>
                  <a:schemeClr val="tx1"/>
                </a:solidFill>
                <a:latin typeface="Arial" panose="020B0604020202020204" pitchFamily="34" charset="0"/>
                <a:cs typeface="Arial" panose="020B0604020202020204" pitchFamily="34" charset="0"/>
              </a:rPr>
              <a:t>That is not always the case!</a:t>
            </a:r>
          </a:p>
        </p:txBody>
      </p:sp>
      <p:sp>
        <p:nvSpPr>
          <p:cNvPr id="2" name="Date Placeholder 1">
            <a:extLst>
              <a:ext uri="{FF2B5EF4-FFF2-40B4-BE49-F238E27FC236}">
                <a16:creationId xmlns:a16="http://schemas.microsoft.com/office/drawing/2014/main" id="{8D5727CD-A352-4CE9-9FD7-62B43570C3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33"/>
                </a:solidFill>
                <a:effectLst/>
                <a:uLnTx/>
                <a:uFillTx/>
                <a:latin typeface="Calibri" panose="020F0502020204030204"/>
                <a:ea typeface="+mn-ea"/>
                <a:cs typeface="+mn-cs"/>
              </a:rPr>
              <a:t>BA Childhood</a:t>
            </a:r>
          </a:p>
        </p:txBody>
      </p:sp>
      <p:pic>
        <p:nvPicPr>
          <p:cNvPr id="4" name="Picture 3" descr="A picture containing grass, tree, outdoor, person&#10;&#10;Description automatically generated">
            <a:extLst>
              <a:ext uri="{FF2B5EF4-FFF2-40B4-BE49-F238E27FC236}">
                <a16:creationId xmlns:a16="http://schemas.microsoft.com/office/drawing/2014/main" id="{8381E679-E113-4F2A-948C-97378B2A800C}"/>
              </a:ext>
            </a:extLst>
          </p:cNvPr>
          <p:cNvPicPr>
            <a:picLocks noChangeAspect="1"/>
          </p:cNvPicPr>
          <p:nvPr/>
        </p:nvPicPr>
        <p:blipFill rotWithShape="1">
          <a:blip r:embed="rId4">
            <a:extLst>
              <a:ext uri="{28A0092B-C50C-407E-A947-70E740481C1C}">
                <a14:useLocalDpi xmlns:a14="http://schemas.microsoft.com/office/drawing/2010/main" val="0"/>
              </a:ext>
            </a:extLst>
          </a:blip>
          <a:srcRect l="14972" t="13753" r="5785" b="3991"/>
          <a:stretch/>
        </p:blipFill>
        <p:spPr>
          <a:xfrm>
            <a:off x="2598631" y="4127839"/>
            <a:ext cx="3215907" cy="2217420"/>
          </a:xfrm>
          <a:prstGeom prst="rect">
            <a:avLst/>
          </a:prstGeom>
        </p:spPr>
      </p:pic>
      <p:pic>
        <p:nvPicPr>
          <p:cNvPr id="6" name="Picture 5" descr="A picture containing grass, tree, outdoor, plant&#10;&#10;Description automatically generated">
            <a:extLst>
              <a:ext uri="{FF2B5EF4-FFF2-40B4-BE49-F238E27FC236}">
                <a16:creationId xmlns:a16="http://schemas.microsoft.com/office/drawing/2014/main" id="{48BA3BB2-A1BC-4513-8D27-2F59E786F4C1}"/>
              </a:ext>
            </a:extLst>
          </p:cNvPr>
          <p:cNvPicPr>
            <a:picLocks noChangeAspect="1"/>
          </p:cNvPicPr>
          <p:nvPr/>
        </p:nvPicPr>
        <p:blipFill rotWithShape="1">
          <a:blip r:embed="rId5">
            <a:extLst>
              <a:ext uri="{28A0092B-C50C-407E-A947-70E740481C1C}">
                <a14:useLocalDpi xmlns:a14="http://schemas.microsoft.com/office/drawing/2010/main" val="0"/>
              </a:ext>
            </a:extLst>
          </a:blip>
          <a:srcRect l="16526" b="5935"/>
          <a:stretch/>
        </p:blipFill>
        <p:spPr>
          <a:xfrm>
            <a:off x="5939695" y="2123098"/>
            <a:ext cx="3065953" cy="2334939"/>
          </a:xfrm>
          <a:prstGeom prst="rect">
            <a:avLst/>
          </a:prstGeom>
        </p:spPr>
      </p:pic>
      <p:pic>
        <p:nvPicPr>
          <p:cNvPr id="14" name="Picture 13" descr="A picture containing sofa, person, indoor, family&#10;&#10;Description automatically generated">
            <a:extLst>
              <a:ext uri="{FF2B5EF4-FFF2-40B4-BE49-F238E27FC236}">
                <a16:creationId xmlns:a16="http://schemas.microsoft.com/office/drawing/2014/main" id="{75A78E76-FCB5-4BDE-B0A5-B014034C3F0C}"/>
              </a:ext>
            </a:extLst>
          </p:cNvPr>
          <p:cNvPicPr>
            <a:picLocks noChangeAspect="1"/>
          </p:cNvPicPr>
          <p:nvPr/>
        </p:nvPicPr>
        <p:blipFill rotWithShape="1">
          <a:blip r:embed="rId6">
            <a:extLst>
              <a:ext uri="{28A0092B-C50C-407E-A947-70E740481C1C}">
                <a14:useLocalDpi xmlns:a14="http://schemas.microsoft.com/office/drawing/2010/main" val="0"/>
              </a:ext>
            </a:extLst>
          </a:blip>
          <a:srcRect t="13964" b="3467"/>
          <a:stretch/>
        </p:blipFill>
        <p:spPr>
          <a:xfrm>
            <a:off x="9130806" y="3053419"/>
            <a:ext cx="2651727" cy="3086100"/>
          </a:xfrm>
          <a:prstGeom prst="rect">
            <a:avLst/>
          </a:prstGeom>
        </p:spPr>
      </p:pic>
      <p:pic>
        <p:nvPicPr>
          <p:cNvPr id="16" name="Picture 15" descr="A picture containing text, indoor&#10;&#10;Description automatically generated">
            <a:extLst>
              <a:ext uri="{FF2B5EF4-FFF2-40B4-BE49-F238E27FC236}">
                <a16:creationId xmlns:a16="http://schemas.microsoft.com/office/drawing/2014/main" id="{7F769A4D-6AED-42B9-9B18-FED93ABF1152}"/>
              </a:ext>
            </a:extLst>
          </p:cNvPr>
          <p:cNvPicPr>
            <a:picLocks noChangeAspect="1"/>
          </p:cNvPicPr>
          <p:nvPr/>
        </p:nvPicPr>
        <p:blipFill rotWithShape="1">
          <a:blip r:embed="rId7">
            <a:extLst>
              <a:ext uri="{28A0092B-C50C-407E-A947-70E740481C1C}">
                <a14:useLocalDpi xmlns:a14="http://schemas.microsoft.com/office/drawing/2010/main" val="0"/>
              </a:ext>
            </a:extLst>
          </a:blip>
          <a:srcRect l="29122" t="12833" r="28509" b="10476"/>
          <a:stretch/>
        </p:blipFill>
        <p:spPr>
          <a:xfrm>
            <a:off x="409467" y="2123098"/>
            <a:ext cx="2088804" cy="2611804"/>
          </a:xfrm>
          <a:prstGeom prst="rect">
            <a:avLst/>
          </a:prstGeom>
        </p:spPr>
      </p:pic>
      <p:pic>
        <p:nvPicPr>
          <p:cNvPr id="8" name="Picture 7">
            <a:extLst>
              <a:ext uri="{FF2B5EF4-FFF2-40B4-BE49-F238E27FC236}">
                <a16:creationId xmlns:a16="http://schemas.microsoft.com/office/drawing/2014/main" id="{74B22EF8-56D2-4E75-A71F-10D2714566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427574"/>
            <a:ext cx="1491335" cy="4304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27866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94202" y="1213674"/>
            <a:ext cx="9432768" cy="2626610"/>
          </a:xfrm>
        </p:spPr>
        <p:txBody>
          <a:bodyPr/>
          <a:lstStyle/>
          <a:p>
            <a:r>
              <a:rPr lang="en-GB" sz="5400" dirty="0"/>
              <a:t>Children and Learning</a:t>
            </a:r>
            <a:br>
              <a:rPr lang="en-GB" sz="5400" dirty="0"/>
            </a:br>
            <a:br>
              <a:rPr lang="en-GB" sz="5400" dirty="0"/>
            </a:br>
            <a:r>
              <a:rPr lang="en-GB" sz="5400" dirty="0"/>
              <a:t>Activity</a:t>
            </a:r>
          </a:p>
        </p:txBody>
      </p:sp>
      <p:pic>
        <p:nvPicPr>
          <p:cNvPr id="3" name="Picture 2" descr="A picture containing text, person, table, indoor&#10;&#10;Description automatically generated">
            <a:extLst>
              <a:ext uri="{FF2B5EF4-FFF2-40B4-BE49-F238E27FC236}">
                <a16:creationId xmlns:a16="http://schemas.microsoft.com/office/drawing/2014/main" id="{B1A0AFD7-5148-4512-B30E-DA2E2BD6C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8166" y="3686783"/>
            <a:ext cx="4538465" cy="2558448"/>
          </a:xfrm>
          <a:prstGeom prst="rect">
            <a:avLst/>
          </a:prstGeom>
        </p:spPr>
      </p:pic>
      <p:sp>
        <p:nvSpPr>
          <p:cNvPr id="6" name="TextBox 5">
            <a:extLst>
              <a:ext uri="{FF2B5EF4-FFF2-40B4-BE49-F238E27FC236}">
                <a16:creationId xmlns:a16="http://schemas.microsoft.com/office/drawing/2014/main" id="{E62A28B8-9F41-456F-869C-1E33A7B3E17D}"/>
              </a:ext>
            </a:extLst>
          </p:cNvPr>
          <p:cNvSpPr txBox="1"/>
          <p:nvPr/>
        </p:nvSpPr>
        <p:spPr>
          <a:xfrm>
            <a:off x="426903" y="569990"/>
            <a:ext cx="1655284" cy="369332"/>
          </a:xfrm>
          <a:prstGeom prst="rect">
            <a:avLst/>
          </a:prstGeom>
          <a:noFill/>
        </p:spPr>
        <p:txBody>
          <a:bodyPr wrap="square">
            <a:spAutoFit/>
          </a:bodyPr>
          <a:lstStyle/>
          <a:p>
            <a:r>
              <a:rPr lang="en-GB" dirty="0">
                <a:solidFill>
                  <a:schemeClr val="bg1"/>
                </a:solidFill>
              </a:rPr>
              <a:t>BA Childhood</a:t>
            </a:r>
          </a:p>
        </p:txBody>
      </p:sp>
    </p:spTree>
    <p:extLst>
      <p:ext uri="{BB962C8B-B14F-4D97-AF65-F5344CB8AC3E}">
        <p14:creationId xmlns:p14="http://schemas.microsoft.com/office/powerpoint/2010/main" val="2348546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F59C-6DCD-AF4E-AE1B-CAC44F751371}"/>
              </a:ext>
            </a:extLst>
          </p:cNvPr>
          <p:cNvSpPr>
            <a:spLocks noGrp="1"/>
          </p:cNvSpPr>
          <p:nvPr>
            <p:ph type="title"/>
          </p:nvPr>
        </p:nvSpPr>
        <p:spPr>
          <a:xfrm>
            <a:off x="838200" y="284813"/>
            <a:ext cx="10515600" cy="1259174"/>
          </a:xfrm>
          <a:solidFill>
            <a:schemeClr val="tx1">
              <a:lumMod val="20000"/>
              <a:lumOff val="80000"/>
            </a:schemeClr>
          </a:solidFill>
        </p:spPr>
        <p:txBody>
          <a:bodyPr>
            <a:normAutofit/>
          </a:bodyPr>
          <a:lstStyle/>
          <a:p>
            <a:r>
              <a:rPr lang="en-GB" dirty="0"/>
              <a:t>What can a child learn?</a:t>
            </a:r>
            <a:endParaRPr lang="en-US" dirty="0"/>
          </a:p>
        </p:txBody>
      </p:sp>
      <p:sp>
        <p:nvSpPr>
          <p:cNvPr id="3" name="Content Placeholder 2">
            <a:extLst>
              <a:ext uri="{FF2B5EF4-FFF2-40B4-BE49-F238E27FC236}">
                <a16:creationId xmlns:a16="http://schemas.microsoft.com/office/drawing/2014/main" id="{2E1B82B6-C5E8-3E42-9DAA-5529341F63F9}"/>
              </a:ext>
            </a:extLst>
          </p:cNvPr>
          <p:cNvSpPr>
            <a:spLocks noGrp="1"/>
          </p:cNvSpPr>
          <p:nvPr>
            <p:ph idx="1"/>
          </p:nvPr>
        </p:nvSpPr>
        <p:spPr>
          <a:xfrm>
            <a:off x="813501" y="1795549"/>
            <a:ext cx="10515600" cy="1945179"/>
          </a:xfrm>
          <a:solidFill>
            <a:schemeClr val="tx2">
              <a:lumMod val="60000"/>
              <a:lumOff val="40000"/>
            </a:schemeClr>
          </a:solidFill>
        </p:spPr>
        <p:txBody>
          <a:bodyPr>
            <a:normAutofit/>
          </a:bodyPr>
          <a:lstStyle/>
          <a:p>
            <a:r>
              <a:rPr lang="en-GB" sz="2800" dirty="0"/>
              <a:t>Let’s see if you can think of what a child could learn from their environment</a:t>
            </a:r>
          </a:p>
          <a:p>
            <a:r>
              <a:rPr lang="en-GB" sz="2800" dirty="0"/>
              <a:t>Let’s look at each item and think about how a child could use each item and what they could learn</a:t>
            </a:r>
          </a:p>
          <a:p>
            <a:endParaRPr lang="en-GB" sz="2800" dirty="0"/>
          </a:p>
          <a:p>
            <a:pPr marL="0" indent="0">
              <a:buNone/>
            </a:pPr>
            <a:endParaRPr lang="en-GB" sz="2800" dirty="0"/>
          </a:p>
        </p:txBody>
      </p:sp>
      <p:sp>
        <p:nvSpPr>
          <p:cNvPr id="4" name="Date Placeholder 3">
            <a:extLst>
              <a:ext uri="{FF2B5EF4-FFF2-40B4-BE49-F238E27FC236}">
                <a16:creationId xmlns:a16="http://schemas.microsoft.com/office/drawing/2014/main" id="{957C57F8-524C-AB45-B4BC-ACAD063D2D82}"/>
              </a:ext>
            </a:extLst>
          </p:cNvPr>
          <p:cNvSpPr>
            <a:spLocks noGrp="1"/>
          </p:cNvSpPr>
          <p:nvPr>
            <p:ph type="dt" sz="half" idx="10"/>
          </p:nvPr>
        </p:nvSpPr>
        <p:spPr/>
        <p:txBody>
          <a:bodyPr/>
          <a:lstStyle/>
          <a:p>
            <a:r>
              <a:rPr lang="en-GB" dirty="0"/>
              <a:t>BA Childhood</a:t>
            </a:r>
            <a:endParaRPr lang="en-GB"/>
          </a:p>
        </p:txBody>
      </p:sp>
      <p:pic>
        <p:nvPicPr>
          <p:cNvPr id="8" name="Picture 7">
            <a:extLst>
              <a:ext uri="{FF2B5EF4-FFF2-40B4-BE49-F238E27FC236}">
                <a16:creationId xmlns:a16="http://schemas.microsoft.com/office/drawing/2014/main" id="{C1AB711F-B58F-4089-A780-9508F8527930}"/>
              </a:ext>
            </a:extLst>
          </p:cNvPr>
          <p:cNvPicPr>
            <a:picLocks noChangeAspect="1"/>
          </p:cNvPicPr>
          <p:nvPr/>
        </p:nvPicPr>
        <p:blipFill rotWithShape="1">
          <a:blip r:embed="rId3"/>
          <a:srcRect l="13962" r="5443" b="10299"/>
          <a:stretch/>
        </p:blipFill>
        <p:spPr>
          <a:xfrm>
            <a:off x="402976" y="4241284"/>
            <a:ext cx="2452112" cy="1818013"/>
          </a:xfrm>
          <a:prstGeom prst="rect">
            <a:avLst/>
          </a:prstGeom>
        </p:spPr>
      </p:pic>
      <p:pic>
        <p:nvPicPr>
          <p:cNvPr id="12" name="Picture 11">
            <a:extLst>
              <a:ext uri="{FF2B5EF4-FFF2-40B4-BE49-F238E27FC236}">
                <a16:creationId xmlns:a16="http://schemas.microsoft.com/office/drawing/2014/main" id="{10A5864E-FABE-4FA5-878F-D01C50497A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27574"/>
            <a:ext cx="1491335" cy="4304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10;&#10;Description automatically generated">
            <a:extLst>
              <a:ext uri="{FF2B5EF4-FFF2-40B4-BE49-F238E27FC236}">
                <a16:creationId xmlns:a16="http://schemas.microsoft.com/office/drawing/2014/main" id="{1431C71A-3BEA-4A3C-B2D5-930A68D8A167}"/>
              </a:ext>
            </a:extLst>
          </p:cNvPr>
          <p:cNvPicPr>
            <a:picLocks noChangeAspect="1"/>
          </p:cNvPicPr>
          <p:nvPr/>
        </p:nvPicPr>
        <p:blipFill rotWithShape="1">
          <a:blip r:embed="rId5">
            <a:extLst>
              <a:ext uri="{28A0092B-C50C-407E-A947-70E740481C1C}">
                <a14:useLocalDpi xmlns:a14="http://schemas.microsoft.com/office/drawing/2010/main" val="0"/>
              </a:ext>
            </a:extLst>
          </a:blip>
          <a:srcRect l="1906" t="7862" r="-1"/>
          <a:stretch/>
        </p:blipFill>
        <p:spPr>
          <a:xfrm>
            <a:off x="3312620" y="4241284"/>
            <a:ext cx="2420235" cy="2048669"/>
          </a:xfrm>
          <a:prstGeom prst="rect">
            <a:avLst/>
          </a:prstGeom>
        </p:spPr>
      </p:pic>
      <p:pic>
        <p:nvPicPr>
          <p:cNvPr id="13" name="Picture 12" descr="A picture containing cup, indoor, blue, tableware&#10;&#10;Description automatically generated">
            <a:extLst>
              <a:ext uri="{FF2B5EF4-FFF2-40B4-BE49-F238E27FC236}">
                <a16:creationId xmlns:a16="http://schemas.microsoft.com/office/drawing/2014/main" id="{067EE76A-605A-4129-AFEE-8F71EF33DC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4940" y="4103665"/>
            <a:ext cx="2537705" cy="2465077"/>
          </a:xfrm>
          <a:prstGeom prst="rect">
            <a:avLst/>
          </a:prstGeom>
        </p:spPr>
      </p:pic>
      <p:pic>
        <p:nvPicPr>
          <p:cNvPr id="15" name="Picture 14" descr="A picture containing tableware, plastic, dishware, dessert&#10;&#10;Description automatically generated">
            <a:extLst>
              <a:ext uri="{FF2B5EF4-FFF2-40B4-BE49-F238E27FC236}">
                <a16:creationId xmlns:a16="http://schemas.microsoft.com/office/drawing/2014/main" id="{EF77707A-63A4-40C5-BE5C-0D640B857A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8932" y="3962497"/>
            <a:ext cx="2706970" cy="2606245"/>
          </a:xfrm>
          <a:prstGeom prst="rect">
            <a:avLst/>
          </a:prstGeom>
        </p:spPr>
      </p:pic>
    </p:spTree>
    <p:extLst>
      <p:ext uri="{BB962C8B-B14F-4D97-AF65-F5344CB8AC3E}">
        <p14:creationId xmlns:p14="http://schemas.microsoft.com/office/powerpoint/2010/main" val="2621625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A4FBF-55A7-8D44-A1B5-7AFF78034649}"/>
              </a:ext>
            </a:extLst>
          </p:cNvPr>
          <p:cNvSpPr>
            <a:spLocks noGrp="1"/>
          </p:cNvSpPr>
          <p:nvPr>
            <p:ph type="title"/>
          </p:nvPr>
        </p:nvSpPr>
        <p:spPr>
          <a:xfrm>
            <a:off x="365761" y="449705"/>
            <a:ext cx="11255432" cy="1561975"/>
          </a:xfrm>
          <a:solidFill>
            <a:schemeClr val="tx2">
              <a:lumMod val="60000"/>
              <a:lumOff val="40000"/>
            </a:schemeClr>
          </a:solidFill>
        </p:spPr>
        <p:txBody>
          <a:bodyPr/>
          <a:lstStyle/>
          <a:p>
            <a:r>
              <a:rPr lang="en-US" dirty="0"/>
              <a:t>Review activity - ideas</a:t>
            </a:r>
          </a:p>
        </p:txBody>
      </p:sp>
      <p:sp>
        <p:nvSpPr>
          <p:cNvPr id="3" name="Content Placeholder 2">
            <a:extLst>
              <a:ext uri="{FF2B5EF4-FFF2-40B4-BE49-F238E27FC236}">
                <a16:creationId xmlns:a16="http://schemas.microsoft.com/office/drawing/2014/main" id="{B6400620-4005-D346-8419-2381C278EB30}"/>
              </a:ext>
            </a:extLst>
          </p:cNvPr>
          <p:cNvSpPr>
            <a:spLocks noGrp="1"/>
          </p:cNvSpPr>
          <p:nvPr>
            <p:ph idx="1"/>
          </p:nvPr>
        </p:nvSpPr>
        <p:spPr>
          <a:xfrm>
            <a:off x="365760" y="2148119"/>
            <a:ext cx="11492257" cy="4260175"/>
          </a:xfrm>
          <a:solidFill>
            <a:schemeClr val="tx1">
              <a:lumMod val="20000"/>
              <a:lumOff val="80000"/>
            </a:schemeClr>
          </a:solidFill>
        </p:spPr>
        <p:txBody>
          <a:bodyPr>
            <a:noAutofit/>
          </a:bodyPr>
          <a:lstStyle/>
          <a:p>
            <a:r>
              <a:rPr lang="en-GB" b="1" dirty="0"/>
              <a:t>Play Doh: </a:t>
            </a:r>
            <a:r>
              <a:rPr lang="en-GB" dirty="0"/>
              <a:t>textures, colours, making shapes, practising fine motor skills (i.e. rolling, squishing, pulling)</a:t>
            </a:r>
          </a:p>
          <a:p>
            <a:endParaRPr lang="en-GB" dirty="0"/>
          </a:p>
          <a:p>
            <a:r>
              <a:rPr lang="en-GB" b="1" dirty="0"/>
              <a:t>Tissue boxes: </a:t>
            </a:r>
            <a:r>
              <a:rPr lang="en-GB" dirty="0"/>
              <a:t>textures, fine motor skills (i.e. pulling, ripping, rolling into a ball), stack boxes</a:t>
            </a:r>
          </a:p>
          <a:p>
            <a:endParaRPr lang="en-GB" dirty="0"/>
          </a:p>
          <a:p>
            <a:r>
              <a:rPr lang="en-GB" b="1" dirty="0"/>
              <a:t>Plastic cups: </a:t>
            </a:r>
            <a:r>
              <a:rPr lang="en-GB" dirty="0"/>
              <a:t>colours, stack them, volume, how to drink from a cup</a:t>
            </a:r>
          </a:p>
          <a:p>
            <a:endParaRPr lang="en-GB" dirty="0"/>
          </a:p>
          <a:p>
            <a:r>
              <a:rPr lang="en-GB" b="1" dirty="0"/>
              <a:t>Plastic containers: </a:t>
            </a:r>
            <a:r>
              <a:rPr lang="en-GB" dirty="0"/>
              <a:t>stack them, colours of lids, different sizes, fill it with toys or other items</a:t>
            </a:r>
          </a:p>
        </p:txBody>
      </p:sp>
      <p:sp>
        <p:nvSpPr>
          <p:cNvPr id="4" name="Date Placeholder 3">
            <a:extLst>
              <a:ext uri="{FF2B5EF4-FFF2-40B4-BE49-F238E27FC236}">
                <a16:creationId xmlns:a16="http://schemas.microsoft.com/office/drawing/2014/main" id="{2B209125-A07E-B447-8140-EAD959B3B98A}"/>
              </a:ext>
            </a:extLst>
          </p:cNvPr>
          <p:cNvSpPr>
            <a:spLocks noGrp="1"/>
          </p:cNvSpPr>
          <p:nvPr>
            <p:ph type="dt" sz="half" idx="10"/>
          </p:nvPr>
        </p:nvSpPr>
        <p:spPr/>
        <p:txBody>
          <a:bodyPr/>
          <a:lstStyle/>
          <a:p>
            <a:r>
              <a:rPr lang="en-GB" dirty="0"/>
              <a:t>BA Childhood</a:t>
            </a:r>
            <a:endParaRPr lang="en-GB"/>
          </a:p>
        </p:txBody>
      </p:sp>
      <p:pic>
        <p:nvPicPr>
          <p:cNvPr id="6" name="Picture 5" descr="A group of people jumping in the air&#10;&#10;Description automatically generated with medium confidence">
            <a:extLst>
              <a:ext uri="{FF2B5EF4-FFF2-40B4-BE49-F238E27FC236}">
                <a16:creationId xmlns:a16="http://schemas.microsoft.com/office/drawing/2014/main" id="{849D3AD2-9E0C-41CB-AE99-029B7226D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4989" y="449704"/>
            <a:ext cx="2342964" cy="1561976"/>
          </a:xfrm>
          <a:prstGeom prst="rect">
            <a:avLst/>
          </a:prstGeom>
        </p:spPr>
      </p:pic>
      <p:pic>
        <p:nvPicPr>
          <p:cNvPr id="7" name="Picture 6">
            <a:extLst>
              <a:ext uri="{FF2B5EF4-FFF2-40B4-BE49-F238E27FC236}">
                <a16:creationId xmlns:a16="http://schemas.microsoft.com/office/drawing/2014/main" id="{6D6C7379-4D13-4F7F-B9CC-B6E6D37577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27574"/>
            <a:ext cx="1491335" cy="430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908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A4FBF-55A7-8D44-A1B5-7AFF78034649}"/>
              </a:ext>
            </a:extLst>
          </p:cNvPr>
          <p:cNvSpPr>
            <a:spLocks noGrp="1"/>
          </p:cNvSpPr>
          <p:nvPr>
            <p:ph type="title"/>
          </p:nvPr>
        </p:nvSpPr>
        <p:spPr>
          <a:xfrm>
            <a:off x="365761" y="449705"/>
            <a:ext cx="11255432" cy="1561975"/>
          </a:xfrm>
          <a:solidFill>
            <a:schemeClr val="tx2">
              <a:lumMod val="60000"/>
              <a:lumOff val="40000"/>
            </a:schemeClr>
          </a:solidFill>
        </p:spPr>
        <p:txBody>
          <a:bodyPr/>
          <a:lstStyle/>
          <a:p>
            <a:r>
              <a:rPr lang="en-US" dirty="0"/>
              <a:t>Review activity</a:t>
            </a:r>
          </a:p>
        </p:txBody>
      </p:sp>
      <p:sp>
        <p:nvSpPr>
          <p:cNvPr id="3" name="Content Placeholder 2">
            <a:extLst>
              <a:ext uri="{FF2B5EF4-FFF2-40B4-BE49-F238E27FC236}">
                <a16:creationId xmlns:a16="http://schemas.microsoft.com/office/drawing/2014/main" id="{B6400620-4005-D346-8419-2381C278EB30}"/>
              </a:ext>
            </a:extLst>
          </p:cNvPr>
          <p:cNvSpPr>
            <a:spLocks noGrp="1"/>
          </p:cNvSpPr>
          <p:nvPr>
            <p:ph idx="1"/>
          </p:nvPr>
        </p:nvSpPr>
        <p:spPr>
          <a:xfrm>
            <a:off x="5132071" y="2148120"/>
            <a:ext cx="6489122" cy="4092660"/>
          </a:xfrm>
          <a:solidFill>
            <a:schemeClr val="tx1">
              <a:lumMod val="20000"/>
              <a:lumOff val="80000"/>
            </a:schemeClr>
          </a:solidFill>
        </p:spPr>
        <p:txBody>
          <a:bodyPr>
            <a:noAutofit/>
          </a:bodyPr>
          <a:lstStyle/>
          <a:p>
            <a:r>
              <a:rPr lang="en-GB" dirty="0"/>
              <a:t>Through this activity, you found ways that children could learn by using everyday items</a:t>
            </a:r>
          </a:p>
          <a:p>
            <a:endParaRPr lang="en-GB" dirty="0"/>
          </a:p>
          <a:p>
            <a:r>
              <a:rPr lang="en-GB" dirty="0"/>
              <a:t>This has perhaps made you think more closely about the items and individuals that are surrounding children, which can help them learn so much</a:t>
            </a:r>
          </a:p>
        </p:txBody>
      </p:sp>
      <p:sp>
        <p:nvSpPr>
          <p:cNvPr id="4" name="Date Placeholder 3">
            <a:extLst>
              <a:ext uri="{FF2B5EF4-FFF2-40B4-BE49-F238E27FC236}">
                <a16:creationId xmlns:a16="http://schemas.microsoft.com/office/drawing/2014/main" id="{2B209125-A07E-B447-8140-EAD959B3B9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33"/>
                </a:solidFill>
                <a:effectLst/>
                <a:uLnTx/>
                <a:uFillTx/>
                <a:latin typeface="Calibri" panose="020F0502020204030204"/>
                <a:ea typeface="+mn-ea"/>
                <a:cs typeface="+mn-cs"/>
              </a:rPr>
              <a:t>BA Childhood</a:t>
            </a:r>
          </a:p>
        </p:txBody>
      </p:sp>
      <p:pic>
        <p:nvPicPr>
          <p:cNvPr id="6" name="Picture 5" descr="A picture containing person&#10;&#10;Description automatically generated">
            <a:extLst>
              <a:ext uri="{FF2B5EF4-FFF2-40B4-BE49-F238E27FC236}">
                <a16:creationId xmlns:a16="http://schemas.microsoft.com/office/drawing/2014/main" id="{B726DA1C-7741-4492-9019-A7E6A446C0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1" y="2633950"/>
            <a:ext cx="4437285" cy="2958190"/>
          </a:xfrm>
          <a:prstGeom prst="rect">
            <a:avLst/>
          </a:prstGeom>
        </p:spPr>
      </p:pic>
      <p:pic>
        <p:nvPicPr>
          <p:cNvPr id="7" name="Picture 6">
            <a:extLst>
              <a:ext uri="{FF2B5EF4-FFF2-40B4-BE49-F238E27FC236}">
                <a16:creationId xmlns:a16="http://schemas.microsoft.com/office/drawing/2014/main" id="{01C32661-7C4B-4EAB-8FB1-24547AEDFA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27574"/>
            <a:ext cx="1491335" cy="430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3320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University of Suffolk">
      <a:dk1>
        <a:srgbClr val="333333"/>
      </a:dk1>
      <a:lt1>
        <a:srgbClr val="FFFFFF"/>
      </a:lt1>
      <a:dk2>
        <a:srgbClr val="FFBF0B"/>
      </a:dk2>
      <a:lt2>
        <a:srgbClr val="D0D0CE"/>
      </a:lt2>
      <a:accent1>
        <a:srgbClr val="333F48"/>
      </a:accent1>
      <a:accent2>
        <a:srgbClr val="7C878E"/>
      </a:accent2>
      <a:accent3>
        <a:srgbClr val="0067A0"/>
      </a:accent3>
      <a:accent4>
        <a:srgbClr val="009CDE"/>
      </a:accent4>
      <a:accent5>
        <a:srgbClr val="FC4C02"/>
      </a:accent5>
      <a:accent6>
        <a:srgbClr val="DA291C"/>
      </a:accent6>
      <a:hlink>
        <a:srgbClr val="009CDE"/>
      </a:hlink>
      <a:folHlink>
        <a:srgbClr val="DA291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9F2A2D908F594DA21620A996BD8869" ma:contentTypeVersion="18" ma:contentTypeDescription="Create a new document." ma:contentTypeScope="" ma:versionID="5a6368094c238567f3daf233882a5eba">
  <xsd:schema xmlns:xsd="http://www.w3.org/2001/XMLSchema" xmlns:xs="http://www.w3.org/2001/XMLSchema" xmlns:p="http://schemas.microsoft.com/office/2006/metadata/properties" xmlns:ns1="http://schemas.microsoft.com/sharepoint/v3" xmlns:ns2="26a7195b-baef-4956-aae9-a12d34b7cbab" xmlns:ns3="b74009cd-1b63-4a2c-be2d-1aba1b68548f" targetNamespace="http://schemas.microsoft.com/office/2006/metadata/properties" ma:root="true" ma:fieldsID="32cda41ed4a932a2625a1a907da89de0" ns1:_="" ns2:_="" ns3:_="">
    <xsd:import namespace="http://schemas.microsoft.com/sharepoint/v3"/>
    <xsd:import namespace="26a7195b-baef-4956-aae9-a12d34b7cbab"/>
    <xsd:import namespace="b74009cd-1b63-4a2c-be2d-1aba1b68548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6a7195b-baef-4956-aae9-a12d34b7cb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9f734c2-a002-4061-b8a7-bb9e6a1a419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74009cd-1b63-4a2c-be2d-1aba1b68548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004bc15e-15a9-4112-9556-e69a6571e6de}" ma:internalName="TaxCatchAll" ma:showField="CatchAllData" ma:web="b74009cd-1b63-4a2c-be2d-1aba1b6854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74009cd-1b63-4a2c-be2d-1aba1b68548f">
      <UserInfo>
        <DisplayName>Claire Thomas</DisplayName>
        <AccountId>82</AccountId>
        <AccountType/>
      </UserInfo>
      <UserInfo>
        <DisplayName>Daisy Robinson</DisplayName>
        <AccountId>80</AccountId>
        <AccountType/>
      </UserInfo>
    </SharedWithUsers>
    <_ip_UnifiedCompliancePolicyUIAction xmlns="http://schemas.microsoft.com/sharepoint/v3" xsi:nil="true"/>
    <_ip_UnifiedCompliancePolicyProperties xmlns="http://schemas.microsoft.com/sharepoint/v3" xsi:nil="true"/>
    <MediaLengthInSeconds xmlns="26a7195b-baef-4956-aae9-a12d34b7cbab" xsi:nil="true"/>
    <lcf76f155ced4ddcb4097134ff3c332f xmlns="26a7195b-baef-4956-aae9-a12d34b7cbab">
      <Terms xmlns="http://schemas.microsoft.com/office/infopath/2007/PartnerControls"/>
    </lcf76f155ced4ddcb4097134ff3c332f>
    <TaxCatchAll xmlns="b74009cd-1b63-4a2c-be2d-1aba1b68548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6EAD5F-0EB1-4115-B4FB-B20BCF626562}"/>
</file>

<file path=customXml/itemProps2.xml><?xml version="1.0" encoding="utf-8"?>
<ds:datastoreItem xmlns:ds="http://schemas.openxmlformats.org/officeDocument/2006/customXml" ds:itemID="{D026406B-D5E7-4E36-AEEC-00819C77433F}">
  <ds:schemaRefs>
    <ds:schemaRef ds:uri="http://www.w3.org/XML/1998/namespace"/>
    <ds:schemaRef ds:uri="http://purl.org/dc/terms/"/>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0622ed92-d5a0-4496-abc6-99fc5ad626bf"/>
  </ds:schemaRefs>
</ds:datastoreItem>
</file>

<file path=customXml/itemProps3.xml><?xml version="1.0" encoding="utf-8"?>
<ds:datastoreItem xmlns:ds="http://schemas.openxmlformats.org/officeDocument/2006/customXml" ds:itemID="{B5129C5C-47F4-4306-A7BD-127058DE5C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3266</TotalTime>
  <Words>872</Words>
  <Application>Microsoft Office PowerPoint</Application>
  <PresentationFormat>Widescreen</PresentationFormat>
  <Paragraphs>43</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Graphik Regular</vt:lpstr>
      <vt:lpstr>Sharp Sans No1 Book</vt:lpstr>
      <vt:lpstr>Office Theme</vt:lpstr>
      <vt:lpstr>Children and Learning  Welcome and Introduction    Dr Marianna Stella  </vt:lpstr>
      <vt:lpstr>Sometimes we may think about education and learning as being something formal, like going to school That is not always the case!</vt:lpstr>
      <vt:lpstr>Children and Learning  Activity</vt:lpstr>
      <vt:lpstr>What can a child learn?</vt:lpstr>
      <vt:lpstr>Review activity - ideas</vt:lpstr>
      <vt:lpstr>Review 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Tweddle</dc:creator>
  <cp:lastModifiedBy>anna keane</cp:lastModifiedBy>
  <cp:revision>235</cp:revision>
  <dcterms:created xsi:type="dcterms:W3CDTF">2016-06-07T13:39:29Z</dcterms:created>
  <dcterms:modified xsi:type="dcterms:W3CDTF">2021-06-29T12:39:59Z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0x0101007A9F2A2D908F594DA21620A996BD8869</vt:lpwstr>
  </property>
  <property fmtid="{D5CDD505-2E9C-101B-9397-08002B2CF9AE}" pid="3" name="Order">
    <vt:lpwstr>7060600.00000000</vt:lpwstr>
  </property>
  <property fmtid="{D5CDD505-2E9C-101B-9397-08002B2CF9AE}" pid="4" name="xd_Signature">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ies>
</file>